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52" r:id="rId5"/>
    <p:sldMasterId id="2147483670" r:id="rId6"/>
  </p:sldMasterIdLst>
  <p:notesMasterIdLst>
    <p:notesMasterId r:id="rId14"/>
  </p:notesMasterIdLst>
  <p:handoutMasterIdLst>
    <p:handoutMasterId r:id="rId15"/>
  </p:handoutMasterIdLst>
  <p:sldIdLst>
    <p:sldId id="266" r:id="rId7"/>
    <p:sldId id="286" r:id="rId8"/>
    <p:sldId id="280" r:id="rId9"/>
    <p:sldId id="285" r:id="rId10"/>
    <p:sldId id="283" r:id="rId11"/>
    <p:sldId id="284" r:id="rId12"/>
    <p:sldId id="287"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C567BE6-4E2E-2A45-BD72-59F9659A3211}">
          <p14:sldIdLst>
            <p14:sldId id="266"/>
            <p14:sldId id="286"/>
            <p14:sldId id="280"/>
            <p14:sldId id="285"/>
            <p14:sldId id="283"/>
            <p14:sldId id="284"/>
            <p14:sldId id="287"/>
          </p14:sldIdLst>
        </p14:section>
        <p14:section name="Untitled Section" id="{F368FC9B-8A99-D042-9DC4-CAB8B9438631}">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Garner" initials="JG"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B211"/>
    <a:srgbClr val="F2F2F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6" autoAdjust="0"/>
    <p:restoredTop sz="94686" autoAdjust="0"/>
  </p:normalViewPr>
  <p:slideViewPr>
    <p:cSldViewPr snapToGrid="0" snapToObjects="1">
      <p:cViewPr varScale="1">
        <p:scale>
          <a:sx n="177" d="100"/>
          <a:sy n="177" d="100"/>
        </p:scale>
        <p:origin x="1280" y="1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71" d="100"/>
          <a:sy n="71" d="100"/>
        </p:scale>
        <p:origin x="3592" y="18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20" Type="http://schemas.openxmlformats.org/officeDocument/2006/relationships/tableStyles" Target="tableStyles.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commentAuthors" Target="commentAuthors.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 Target="slides/slide1.xml"/><Relationship Id="rId8"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9DFD447-ACB1-BC49-B8EF-23729E0A333F}" type="datetimeFigureOut">
              <a:rPr lang="en-US" smtClean="0"/>
              <a:t>4/5/18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EF598F-7A46-204A-ADDD-A1229C86B248}" type="slidenum">
              <a:rPr lang="en-US" smtClean="0"/>
              <a:t>‹#›</a:t>
            </a:fld>
            <a:endParaRPr lang="en-US"/>
          </a:p>
        </p:txBody>
      </p:sp>
    </p:spTree>
    <p:extLst>
      <p:ext uri="{BB962C8B-B14F-4D97-AF65-F5344CB8AC3E}">
        <p14:creationId xmlns:p14="http://schemas.microsoft.com/office/powerpoint/2010/main" val="1865364411"/>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6ADCD1-091C-3442-A3EB-30505C339A25}" type="datetimeFigureOut">
              <a:rPr lang="en-US" smtClean="0"/>
              <a:t>4/5/18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9A2DCA-A208-6E46-BE85-F0AEB41540BC}" type="slidenum">
              <a:rPr lang="en-US" smtClean="0"/>
              <a:t>‹#›</a:t>
            </a:fld>
            <a:endParaRPr lang="en-US"/>
          </a:p>
        </p:txBody>
      </p:sp>
    </p:spTree>
    <p:extLst>
      <p:ext uri="{BB962C8B-B14F-4D97-AF65-F5344CB8AC3E}">
        <p14:creationId xmlns:p14="http://schemas.microsoft.com/office/powerpoint/2010/main" val="1467965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I’m Jacqueline Garner, and welcome to financial modeling. </a:t>
            </a:r>
            <a:endParaRPr lang="en-US" dirty="0"/>
          </a:p>
        </p:txBody>
      </p:sp>
      <p:sp>
        <p:nvSpPr>
          <p:cNvPr id="4" name="Slide Number Placeholder 3"/>
          <p:cNvSpPr>
            <a:spLocks noGrp="1"/>
          </p:cNvSpPr>
          <p:nvPr>
            <p:ph type="sldNum" sz="quarter" idx="10"/>
          </p:nvPr>
        </p:nvSpPr>
        <p:spPr/>
        <p:txBody>
          <a:bodyPr/>
          <a:lstStyle/>
          <a:p>
            <a:fld id="{AC9A2DCA-A208-6E46-BE85-F0AEB41540BC}" type="slidenum">
              <a:rPr lang="en-US" smtClean="0"/>
              <a:t>1</a:t>
            </a:fld>
            <a:endParaRPr lang="en-US"/>
          </a:p>
        </p:txBody>
      </p:sp>
    </p:spTree>
    <p:extLst>
      <p:ext uri="{BB962C8B-B14F-4D97-AF65-F5344CB8AC3E}">
        <p14:creationId xmlns:p14="http://schemas.microsoft.com/office/powerpoint/2010/main" val="3115747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build</a:t>
            </a:r>
            <a:r>
              <a:rPr lang="en-US" baseline="0" dirty="0" smtClean="0"/>
              <a:t> cash flow statements, we need to understand income statements and balance sheets.  </a:t>
            </a:r>
            <a:r>
              <a:rPr lang="en-US" dirty="0" smtClean="0"/>
              <a:t>Today we will be reviewing a balance sheet.</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AC9A2DCA-A208-6E46-BE85-F0AEB41540BC}" type="slidenum">
              <a:rPr lang="en-US" smtClean="0"/>
              <a:t>2</a:t>
            </a:fld>
            <a:endParaRPr lang="en-US"/>
          </a:p>
        </p:txBody>
      </p:sp>
    </p:spTree>
    <p:extLst>
      <p:ext uri="{BB962C8B-B14F-4D97-AF65-F5344CB8AC3E}">
        <p14:creationId xmlns:p14="http://schemas.microsoft.com/office/powerpoint/2010/main" val="6163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balance sheet is a Stock Statement –that phrase stock is not about equity (even though equity appears on the balance sheet); it is about taking stock of what the firm has.  Suppose your friend likes sneakers. And your friend decided to count how many sneakers he has.  He might say something like, “I took stock of the number of sneakers I have.  I have 50 pair”  In the same sense, the firm is “taking stock” of what they have in assets, debt, and equity on a particular date. </a:t>
            </a:r>
            <a:endParaRPr lang="en-US" dirty="0"/>
          </a:p>
        </p:txBody>
      </p:sp>
      <p:sp>
        <p:nvSpPr>
          <p:cNvPr id="4" name="Slide Number Placeholder 3"/>
          <p:cNvSpPr>
            <a:spLocks noGrp="1"/>
          </p:cNvSpPr>
          <p:nvPr>
            <p:ph type="sldNum" sz="quarter" idx="10"/>
          </p:nvPr>
        </p:nvSpPr>
        <p:spPr/>
        <p:txBody>
          <a:bodyPr/>
          <a:lstStyle/>
          <a:p>
            <a:fld id="{AC9A2DCA-A208-6E46-BE85-F0AEB41540BC}" type="slidenum">
              <a:rPr lang="en-US" smtClean="0"/>
              <a:t>4</a:t>
            </a:fld>
            <a:endParaRPr lang="en-US"/>
          </a:p>
        </p:txBody>
      </p:sp>
    </p:spTree>
    <p:extLst>
      <p:ext uri="{BB962C8B-B14F-4D97-AF65-F5344CB8AC3E}">
        <p14:creationId xmlns:p14="http://schemas.microsoft.com/office/powerpoint/2010/main" val="1809400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9A2DCA-A208-6E46-BE85-F0AEB41540BC}" type="slidenum">
              <a:rPr lang="en-US" smtClean="0"/>
              <a:t>5</a:t>
            </a:fld>
            <a:endParaRPr lang="en-US"/>
          </a:p>
        </p:txBody>
      </p:sp>
    </p:spTree>
    <p:extLst>
      <p:ext uri="{BB962C8B-B14F-4D97-AF65-F5344CB8AC3E}">
        <p14:creationId xmlns:p14="http://schemas.microsoft.com/office/powerpoint/2010/main" val="2912112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Today’s lesson was a review of the balance sheet</a:t>
            </a:r>
            <a:r>
              <a:rPr lang="en-US" baseline="0" dirty="0" smtClean="0"/>
              <a:t> and the various items on that statement.  </a:t>
            </a:r>
            <a:r>
              <a:rPr lang="en-US" baseline="0" smtClean="0"/>
              <a:t>Thank you!  </a:t>
            </a:r>
            <a:endParaRPr lang="en-US"/>
          </a:p>
        </p:txBody>
      </p:sp>
      <p:sp>
        <p:nvSpPr>
          <p:cNvPr id="4" name="Slide Number Placeholder 3"/>
          <p:cNvSpPr>
            <a:spLocks noGrp="1"/>
          </p:cNvSpPr>
          <p:nvPr>
            <p:ph type="sldNum" sz="quarter" idx="10"/>
          </p:nvPr>
        </p:nvSpPr>
        <p:spPr/>
        <p:txBody>
          <a:bodyPr/>
          <a:lstStyle/>
          <a:p>
            <a:fld id="{AC9A2DCA-A208-6E46-BE85-F0AEB41540BC}" type="slidenum">
              <a:rPr lang="en-US" smtClean="0"/>
              <a:t>7</a:t>
            </a:fld>
            <a:endParaRPr lang="en-US"/>
          </a:p>
        </p:txBody>
      </p:sp>
    </p:spTree>
    <p:extLst>
      <p:ext uri="{BB962C8B-B14F-4D97-AF65-F5344CB8AC3E}">
        <p14:creationId xmlns:p14="http://schemas.microsoft.com/office/powerpoint/2010/main" val="286438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7650" y="274639"/>
            <a:ext cx="6121165" cy="712848"/>
          </a:xfrm>
          <a:prstGeom prst="rect">
            <a:avLst/>
          </a:prstGeom>
        </p:spPr>
        <p:txBody>
          <a:bodyPr/>
          <a:lstStyle>
            <a:lvl1pPr algn="l">
              <a:defRPr lang="en-US" sz="3200" b="0" i="0" kern="1200" dirty="0">
                <a:solidFill>
                  <a:schemeClr val="tx1"/>
                </a:solidFill>
                <a:latin typeface="Vitesse Bold"/>
                <a:ea typeface="Vitesse" charset="0"/>
                <a:cs typeface="Vitesse Bold"/>
              </a:defRPr>
            </a:lvl1pPr>
          </a:lstStyle>
          <a:p>
            <a:r>
              <a:rPr lang="en-US" dirty="0"/>
              <a:t>Course title</a:t>
            </a:r>
          </a:p>
        </p:txBody>
      </p:sp>
      <p:sp>
        <p:nvSpPr>
          <p:cNvPr id="6" name="Text Placeholder 5"/>
          <p:cNvSpPr>
            <a:spLocks noGrp="1"/>
          </p:cNvSpPr>
          <p:nvPr>
            <p:ph type="body" sz="quarter" idx="10" hasCustomPrompt="1"/>
          </p:nvPr>
        </p:nvSpPr>
        <p:spPr>
          <a:xfrm>
            <a:off x="266461" y="691832"/>
            <a:ext cx="5672951" cy="542236"/>
          </a:xfrm>
          <a:prstGeom prst="rect">
            <a:avLst/>
          </a:prstGeom>
        </p:spPr>
        <p:txBody>
          <a:bodyPr/>
          <a:lstStyle>
            <a:lvl1pPr marL="0" indent="0">
              <a:buNone/>
              <a:defRPr lang="en-US" sz="2400" b="0" i="0" kern="1200" dirty="0">
                <a:solidFill>
                  <a:schemeClr val="tx2"/>
                </a:solidFill>
                <a:latin typeface="Vitesse Medium" charset="0"/>
                <a:ea typeface="Vitesse Medium" charset="0"/>
                <a:cs typeface="Vitesse Medium" charset="0"/>
              </a:defRPr>
            </a:lvl1pPr>
          </a:lstStyle>
          <a:p>
            <a:pPr lvl="0"/>
            <a:r>
              <a:rPr lang="en-US" dirty="0"/>
              <a:t>Module Name</a:t>
            </a:r>
          </a:p>
        </p:txBody>
      </p:sp>
      <p:sp>
        <p:nvSpPr>
          <p:cNvPr id="7" name="Text Placeholder 5"/>
          <p:cNvSpPr>
            <a:spLocks noGrp="1"/>
          </p:cNvSpPr>
          <p:nvPr>
            <p:ph type="body" sz="quarter" idx="11"/>
          </p:nvPr>
        </p:nvSpPr>
        <p:spPr>
          <a:xfrm>
            <a:off x="247648" y="2292985"/>
            <a:ext cx="5095759" cy="432669"/>
          </a:xfrm>
          <a:prstGeom prst="rect">
            <a:avLst/>
          </a:prstGeom>
        </p:spPr>
        <p:txBody>
          <a:bodyPr anchor="ctr"/>
          <a:lstStyle>
            <a:lvl1pPr marL="0" indent="0" algn="l" defTabSz="457200" rtl="0" eaLnBrk="1" latinLnBrk="0" hangingPunct="1">
              <a:lnSpc>
                <a:spcPts val="1400"/>
              </a:lnSpc>
              <a:spcBef>
                <a:spcPct val="20000"/>
              </a:spcBef>
              <a:buFont typeface="Arial"/>
              <a:buNone/>
              <a:defRPr lang="en-US" sz="2400" b="1" kern="1200" baseline="0" dirty="0">
                <a:solidFill>
                  <a:srgbClr val="EEB211"/>
                </a:solidFill>
                <a:latin typeface="Helvetica" charset="0"/>
                <a:ea typeface="Helvetica" charset="0"/>
                <a:cs typeface="Helvetica" charset="0"/>
              </a:defRPr>
            </a:lvl1pPr>
          </a:lstStyle>
          <a:p>
            <a:pPr lvl="0"/>
            <a:endParaRPr lang="en-US" dirty="0"/>
          </a:p>
          <a:p>
            <a:pPr lvl="0"/>
            <a:r>
              <a:rPr lang="en-US" dirty="0"/>
              <a:t>Professor Name, Ph.D.</a:t>
            </a:r>
          </a:p>
        </p:txBody>
      </p:sp>
      <p:sp>
        <p:nvSpPr>
          <p:cNvPr id="8" name="Text Placeholder 5"/>
          <p:cNvSpPr>
            <a:spLocks noGrp="1"/>
          </p:cNvSpPr>
          <p:nvPr>
            <p:ph type="body" sz="quarter" idx="12" hasCustomPrompt="1"/>
          </p:nvPr>
        </p:nvSpPr>
        <p:spPr>
          <a:xfrm>
            <a:off x="238241" y="2650975"/>
            <a:ext cx="4888796" cy="254281"/>
          </a:xfrm>
          <a:prstGeom prst="rect">
            <a:avLst/>
          </a:prstGeom>
        </p:spPr>
        <p:txBody>
          <a:bodyPr/>
          <a:lstStyle>
            <a:lvl1pPr marL="0" indent="0">
              <a:buNone/>
              <a:defRPr sz="1600" b="0" i="1" baseline="0">
                <a:latin typeface="Helvetica" charset="0"/>
                <a:ea typeface="Helvetica" charset="0"/>
                <a:cs typeface="Helvetica" charset="0"/>
              </a:defRPr>
            </a:lvl1pPr>
          </a:lstStyle>
          <a:p>
            <a:pPr lvl="0"/>
            <a:r>
              <a:rPr lang="en-US" dirty="0"/>
              <a:t>Title</a:t>
            </a:r>
          </a:p>
          <a:p>
            <a:pPr lvl="0"/>
            <a:endParaRPr lang="en-US" dirty="0"/>
          </a:p>
        </p:txBody>
      </p:sp>
      <p:sp>
        <p:nvSpPr>
          <p:cNvPr id="9" name="Text Placeholder 5"/>
          <p:cNvSpPr>
            <a:spLocks noGrp="1"/>
          </p:cNvSpPr>
          <p:nvPr>
            <p:ph type="body" sz="quarter" idx="13" hasCustomPrompt="1"/>
          </p:nvPr>
        </p:nvSpPr>
        <p:spPr>
          <a:xfrm>
            <a:off x="247647" y="4379683"/>
            <a:ext cx="4305091" cy="681037"/>
          </a:xfrm>
          <a:prstGeom prst="rect">
            <a:avLst/>
          </a:prstGeom>
        </p:spPr>
        <p:txBody>
          <a:bodyPr/>
          <a:lstStyle>
            <a:lvl1pPr marL="0" indent="0">
              <a:buNone/>
              <a:defRPr sz="1800" b="0" i="0" baseline="0">
                <a:solidFill>
                  <a:schemeClr val="tx2"/>
                </a:solidFill>
                <a:latin typeface="Helvetica" charset="0"/>
                <a:ea typeface="Helvetica" charset="0"/>
                <a:cs typeface="Helvetica" charset="0"/>
              </a:defRPr>
            </a:lvl1pPr>
          </a:lstStyle>
          <a:p>
            <a:pPr lvl="0"/>
            <a:r>
              <a:rPr lang="en-US" dirty="0"/>
              <a:t>Lesson name: e.g. R Examples</a:t>
            </a:r>
          </a:p>
          <a:p>
            <a:pPr lvl="0"/>
            <a:r>
              <a:rPr lang="en-US" dirty="0" err="1"/>
              <a:t>Subname</a:t>
            </a:r>
            <a:r>
              <a:rPr lang="en-US" dirty="0"/>
              <a:t> if applicable (e.g. Part II)</a:t>
            </a:r>
          </a:p>
          <a:p>
            <a:pPr lvl="0"/>
            <a:endParaRPr lang="en-US" dirty="0"/>
          </a:p>
        </p:txBody>
      </p:sp>
      <p:sp>
        <p:nvSpPr>
          <p:cNvPr id="12" name="Text Placeholder 5"/>
          <p:cNvSpPr>
            <a:spLocks noGrp="1"/>
          </p:cNvSpPr>
          <p:nvPr>
            <p:ph type="body" sz="quarter" idx="14" hasCustomPrompt="1"/>
          </p:nvPr>
        </p:nvSpPr>
        <p:spPr>
          <a:xfrm>
            <a:off x="247647" y="2896113"/>
            <a:ext cx="4794723" cy="322253"/>
          </a:xfrm>
          <a:prstGeom prst="rect">
            <a:avLst/>
          </a:prstGeom>
        </p:spPr>
        <p:txBody>
          <a:bodyPr/>
          <a:lstStyle>
            <a:lvl1pPr marL="0" indent="0">
              <a:buNone/>
              <a:defRPr sz="1200" b="0" i="0" baseline="0">
                <a:latin typeface="Helvetica" charset="0"/>
                <a:ea typeface="Helvetica" charset="0"/>
                <a:cs typeface="Helvetica" charset="0"/>
              </a:defRPr>
            </a:lvl1pPr>
          </a:lstStyle>
          <a:p>
            <a:pPr lvl="0"/>
            <a:r>
              <a:rPr lang="en-US" dirty="0"/>
              <a:t>School Name</a:t>
            </a:r>
          </a:p>
          <a:p>
            <a:pPr lvl="0"/>
            <a:endParaRPr lang="en-US" dirty="0"/>
          </a:p>
        </p:txBody>
      </p:sp>
    </p:spTree>
    <p:extLst>
      <p:ext uri="{BB962C8B-B14F-4D97-AF65-F5344CB8AC3E}">
        <p14:creationId xmlns:p14="http://schemas.microsoft.com/office/powerpoint/2010/main" val="1949956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ull Page w/ Text + Graphic">
    <p:spTree>
      <p:nvGrpSpPr>
        <p:cNvPr id="1" name=""/>
        <p:cNvGrpSpPr/>
        <p:nvPr/>
      </p:nvGrpSpPr>
      <p:grpSpPr>
        <a:xfrm>
          <a:off x="0" y="0"/>
          <a:ext cx="0" cy="0"/>
          <a:chOff x="0" y="0"/>
          <a:chExt cx="0" cy="0"/>
        </a:xfrm>
      </p:grpSpPr>
      <p:sp>
        <p:nvSpPr>
          <p:cNvPr id="5" name="Content Placeholder 4"/>
          <p:cNvSpPr>
            <a:spLocks noGrp="1"/>
          </p:cNvSpPr>
          <p:nvPr>
            <p:ph sz="quarter" idx="10" hasCustomPrompt="1"/>
          </p:nvPr>
        </p:nvSpPr>
        <p:spPr>
          <a:xfrm>
            <a:off x="252348" y="1268453"/>
            <a:ext cx="3595277" cy="3612444"/>
          </a:xfrm>
          <a:prstGeom prst="rect">
            <a:avLst/>
          </a:prstGeom>
        </p:spPr>
        <p:txBody>
          <a:bodyPr/>
          <a:lstStyle>
            <a:lvl1pPr marL="0" indent="0">
              <a:buFont typeface="Arial"/>
              <a:buNone/>
              <a:defRPr sz="2000">
                <a:latin typeface="Helvetica" charset="0"/>
                <a:ea typeface="Helvetica" charset="0"/>
                <a:cs typeface="Helvetica" charset="0"/>
              </a:defRPr>
            </a:lvl1pPr>
          </a:lstStyle>
          <a:p>
            <a:r>
              <a:rPr lang="en-US" b="1" dirty="0" err="1">
                <a:latin typeface="Helvetica"/>
                <a:cs typeface="Helvetica"/>
              </a:rPr>
              <a:t>Lorem</a:t>
            </a:r>
            <a:r>
              <a:rPr lang="en-US" b="1" dirty="0">
                <a:latin typeface="Helvetica"/>
                <a:cs typeface="Helvetica"/>
              </a:rPr>
              <a:t> </a:t>
            </a:r>
            <a:r>
              <a:rPr lang="en-US" b="1" dirty="0" err="1">
                <a:latin typeface="Helvetica"/>
                <a:cs typeface="Helvetica"/>
              </a:rPr>
              <a:t>Ipsum</a:t>
            </a:r>
            <a:r>
              <a:rPr lang="en-US" b="1" dirty="0">
                <a:latin typeface="Helvetica"/>
                <a:cs typeface="Helvetica"/>
              </a:rPr>
              <a:t> is simply dummy text.</a:t>
            </a:r>
          </a:p>
          <a:p>
            <a:endParaRPr lang="en-US" sz="1800" dirty="0"/>
          </a:p>
          <a:p>
            <a:r>
              <a:rPr lang="en-US" b="1" dirty="0"/>
              <a:t>It has survived</a:t>
            </a:r>
          </a:p>
          <a:p>
            <a:pPr marL="285750" indent="-285750">
              <a:buFont typeface="Arial"/>
              <a:buChar char="•"/>
            </a:pPr>
            <a:r>
              <a:rPr lang="en-US" sz="1800" dirty="0"/>
              <a:t>not only five centuries</a:t>
            </a:r>
          </a:p>
          <a:p>
            <a:pPr marL="285750" indent="-285750">
              <a:buFont typeface="Arial"/>
              <a:buChar char="•"/>
            </a:pPr>
            <a:r>
              <a:rPr lang="en-US" sz="1800" dirty="0"/>
              <a:t>but also the leap into electronic typesetting, </a:t>
            </a:r>
          </a:p>
          <a:p>
            <a:pPr marL="285750" indent="-285750">
              <a:buFont typeface="Arial"/>
              <a:buChar char="•"/>
            </a:pPr>
            <a:r>
              <a:rPr lang="en-US" sz="1800" dirty="0"/>
              <a:t>remaining essentially unchanged. </a:t>
            </a:r>
          </a:p>
        </p:txBody>
      </p:sp>
      <p:sp>
        <p:nvSpPr>
          <p:cNvPr id="6" name="Chart Placeholder 3"/>
          <p:cNvSpPr>
            <a:spLocks noGrp="1"/>
          </p:cNvSpPr>
          <p:nvPr>
            <p:ph type="chart" sz="quarter" idx="11"/>
          </p:nvPr>
        </p:nvSpPr>
        <p:spPr>
          <a:xfrm>
            <a:off x="3847625" y="1268453"/>
            <a:ext cx="4948296" cy="3612444"/>
          </a:xfrm>
          <a:prstGeom prst="rect">
            <a:avLst/>
          </a:prstGeom>
        </p:spPr>
        <p:txBody>
          <a:bodyPr/>
          <a:lstStyle>
            <a:lvl1pPr marL="0" indent="0">
              <a:buNone/>
              <a:defRPr sz="2000">
                <a:latin typeface="Helvetica" charset="0"/>
                <a:ea typeface="Helvetica" charset="0"/>
                <a:cs typeface="Helvetica" charset="0"/>
              </a:defRPr>
            </a:lvl1pPr>
          </a:lstStyle>
          <a:p>
            <a:endParaRPr lang="en-US" dirty="0"/>
          </a:p>
        </p:txBody>
      </p:sp>
      <p:sp>
        <p:nvSpPr>
          <p:cNvPr id="10" name="Title 1"/>
          <p:cNvSpPr>
            <a:spLocks noGrp="1"/>
          </p:cNvSpPr>
          <p:nvPr>
            <p:ph type="title"/>
          </p:nvPr>
        </p:nvSpPr>
        <p:spPr>
          <a:xfrm>
            <a:off x="252348" y="274678"/>
            <a:ext cx="8543573" cy="993775"/>
          </a:xfrm>
          <a:prstGeom prst="rect">
            <a:avLst/>
          </a:prstGeom>
        </p:spPr>
        <p:txBody>
          <a:bodyPr/>
          <a:lstStyle>
            <a:lvl1pPr algn="l">
              <a:defRPr lang="en-US" sz="3200" kern="1200" dirty="0">
                <a:solidFill>
                  <a:schemeClr val="tx1"/>
                </a:solidFill>
                <a:latin typeface="Vitesse Bold"/>
                <a:ea typeface="+mj-ea"/>
                <a:cs typeface="Vitesse Bold"/>
              </a:defRPr>
            </a:lvl1pPr>
          </a:lstStyle>
          <a:p>
            <a:r>
              <a:rPr lang="en-US" dirty="0"/>
              <a:t>Click to edit</a:t>
            </a:r>
          </a:p>
        </p:txBody>
      </p:sp>
    </p:spTree>
    <p:extLst>
      <p:ext uri="{BB962C8B-B14F-4D97-AF65-F5344CB8AC3E}">
        <p14:creationId xmlns:p14="http://schemas.microsoft.com/office/powerpoint/2010/main" val="14848146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Page w/ Graphic">
    <p:spTree>
      <p:nvGrpSpPr>
        <p:cNvPr id="1" name=""/>
        <p:cNvGrpSpPr/>
        <p:nvPr/>
      </p:nvGrpSpPr>
      <p:grpSpPr>
        <a:xfrm>
          <a:off x="0" y="0"/>
          <a:ext cx="0" cy="0"/>
          <a:chOff x="0" y="0"/>
          <a:chExt cx="0" cy="0"/>
        </a:xfrm>
      </p:grpSpPr>
      <p:sp>
        <p:nvSpPr>
          <p:cNvPr id="4" name="Chart Placeholder 3"/>
          <p:cNvSpPr>
            <a:spLocks noGrp="1"/>
          </p:cNvSpPr>
          <p:nvPr>
            <p:ph type="chart" sz="quarter" idx="10"/>
          </p:nvPr>
        </p:nvSpPr>
        <p:spPr>
          <a:xfrm>
            <a:off x="252347" y="1268453"/>
            <a:ext cx="8186095" cy="3739377"/>
          </a:xfrm>
          <a:prstGeom prst="rect">
            <a:avLst/>
          </a:prstGeom>
        </p:spPr>
        <p:txBody>
          <a:bodyPr/>
          <a:lstStyle>
            <a:lvl1pPr marL="0" indent="0">
              <a:buNone/>
              <a:defRPr sz="2000">
                <a:latin typeface="Helvetica" charset="0"/>
                <a:ea typeface="Helvetica" charset="0"/>
                <a:cs typeface="Helvetica" charset="0"/>
              </a:defRPr>
            </a:lvl1pPr>
          </a:lstStyle>
          <a:p>
            <a:endParaRPr lang="en-US" dirty="0"/>
          </a:p>
        </p:txBody>
      </p:sp>
      <p:sp>
        <p:nvSpPr>
          <p:cNvPr id="5" name="Title 1"/>
          <p:cNvSpPr>
            <a:spLocks noGrp="1"/>
          </p:cNvSpPr>
          <p:nvPr>
            <p:ph type="title"/>
          </p:nvPr>
        </p:nvSpPr>
        <p:spPr>
          <a:xfrm>
            <a:off x="252348" y="274678"/>
            <a:ext cx="8186095" cy="993775"/>
          </a:xfrm>
          <a:prstGeom prst="rect">
            <a:avLst/>
          </a:prstGeom>
        </p:spPr>
        <p:txBody>
          <a:bodyPr/>
          <a:lstStyle>
            <a:lvl1pPr algn="l">
              <a:defRPr lang="en-US" sz="3200" kern="1200" dirty="0">
                <a:solidFill>
                  <a:schemeClr val="tx1"/>
                </a:solidFill>
                <a:latin typeface="Vitesse Bold"/>
                <a:ea typeface="+mj-ea"/>
                <a:cs typeface="Vitesse Bold"/>
              </a:defRPr>
            </a:lvl1pPr>
          </a:lstStyle>
          <a:p>
            <a:r>
              <a:rPr lang="en-US" dirty="0"/>
              <a:t>Click to edit</a:t>
            </a:r>
          </a:p>
        </p:txBody>
      </p:sp>
    </p:spTree>
    <p:extLst>
      <p:ext uri="{BB962C8B-B14F-4D97-AF65-F5344CB8AC3E}">
        <p14:creationId xmlns:p14="http://schemas.microsoft.com/office/powerpoint/2010/main" val="13992989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ead Shot">
    <p:spTree>
      <p:nvGrpSpPr>
        <p:cNvPr id="1" name=""/>
        <p:cNvGrpSpPr/>
        <p:nvPr/>
      </p:nvGrpSpPr>
      <p:grpSpPr>
        <a:xfrm>
          <a:off x="0" y="0"/>
          <a:ext cx="0" cy="0"/>
          <a:chOff x="0" y="0"/>
          <a:chExt cx="0" cy="0"/>
        </a:xfrm>
      </p:grpSpPr>
    </p:spTree>
    <p:extLst>
      <p:ext uri="{BB962C8B-B14F-4D97-AF65-F5344CB8AC3E}">
        <p14:creationId xmlns:p14="http://schemas.microsoft.com/office/powerpoint/2010/main" val="459881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alf Page BLANK">
    <p:spTree>
      <p:nvGrpSpPr>
        <p:cNvPr id="1" name=""/>
        <p:cNvGrpSpPr/>
        <p:nvPr/>
      </p:nvGrpSpPr>
      <p:grpSpPr>
        <a:xfrm>
          <a:off x="0" y="0"/>
          <a:ext cx="0" cy="0"/>
          <a:chOff x="0" y="0"/>
          <a:chExt cx="0" cy="0"/>
        </a:xfrm>
      </p:grpSpPr>
      <p:sp>
        <p:nvSpPr>
          <p:cNvPr id="2" name="Title 1"/>
          <p:cNvSpPr>
            <a:spLocks noGrp="1"/>
          </p:cNvSpPr>
          <p:nvPr>
            <p:ph type="title"/>
          </p:nvPr>
        </p:nvSpPr>
        <p:spPr>
          <a:xfrm>
            <a:off x="252349" y="274678"/>
            <a:ext cx="6182318" cy="993775"/>
          </a:xfrm>
          <a:prstGeom prst="rect">
            <a:avLst/>
          </a:prstGeom>
        </p:spPr>
        <p:txBody>
          <a:bodyPr/>
          <a:lstStyle>
            <a:lvl1pPr algn="l">
              <a:defRPr lang="en-US" sz="3200" kern="1200" dirty="0">
                <a:solidFill>
                  <a:schemeClr val="tx1"/>
                </a:solidFill>
                <a:latin typeface="Vitesse Bold"/>
                <a:ea typeface="+mj-ea"/>
                <a:cs typeface="Vitesse Bold"/>
              </a:defRPr>
            </a:lvl1pPr>
          </a:lstStyle>
          <a:p>
            <a:r>
              <a:rPr lang="en-US" dirty="0"/>
              <a:t>Click to edit</a:t>
            </a:r>
          </a:p>
        </p:txBody>
      </p:sp>
    </p:spTree>
    <p:extLst>
      <p:ext uri="{BB962C8B-B14F-4D97-AF65-F5344CB8AC3E}">
        <p14:creationId xmlns:p14="http://schemas.microsoft.com/office/powerpoint/2010/main" val="1336284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alf Page w/ Bullets">
    <p:spTree>
      <p:nvGrpSpPr>
        <p:cNvPr id="1" name=""/>
        <p:cNvGrpSpPr/>
        <p:nvPr/>
      </p:nvGrpSpPr>
      <p:grpSpPr>
        <a:xfrm>
          <a:off x="0" y="0"/>
          <a:ext cx="0" cy="0"/>
          <a:chOff x="0" y="0"/>
          <a:chExt cx="0" cy="0"/>
        </a:xfrm>
      </p:grpSpPr>
      <p:sp>
        <p:nvSpPr>
          <p:cNvPr id="6" name="Content Placeholder 5"/>
          <p:cNvSpPr>
            <a:spLocks noGrp="1"/>
          </p:cNvSpPr>
          <p:nvPr>
            <p:ph sz="quarter" idx="10"/>
          </p:nvPr>
        </p:nvSpPr>
        <p:spPr>
          <a:xfrm>
            <a:off x="252349" y="1268453"/>
            <a:ext cx="4611277" cy="3473979"/>
          </a:xfrm>
          <a:prstGeom prst="rect">
            <a:avLst/>
          </a:prstGeom>
        </p:spPr>
        <p:txBody>
          <a:bodyPr/>
          <a:lstStyle>
            <a:lvl1pPr marL="0" indent="0">
              <a:buNone/>
              <a:defRPr sz="2000">
                <a:latin typeface="Helvetica" charset="0"/>
                <a:ea typeface="Helvetica" charset="0"/>
                <a:cs typeface="Helvetica" charset="0"/>
              </a:defRPr>
            </a:lvl1pPr>
            <a:lvl2pPr>
              <a:defRPr sz="1800">
                <a:latin typeface="Helvetica" charset="0"/>
                <a:ea typeface="Helvetica" charset="0"/>
                <a:cs typeface="Helvetica" charset="0"/>
              </a:defRPr>
            </a:lvl2pPr>
            <a:lvl3pPr>
              <a:defRPr sz="1800">
                <a:latin typeface="Helvetica" charset="0"/>
                <a:ea typeface="Helvetica" charset="0"/>
                <a:cs typeface="Helvetica" charset="0"/>
              </a:defRPr>
            </a:lvl3pPr>
            <a:lvl4pPr>
              <a:defRPr sz="1800">
                <a:latin typeface="Helvetica" charset="0"/>
                <a:ea typeface="Helvetica" charset="0"/>
                <a:cs typeface="Helvetica" charset="0"/>
              </a:defRPr>
            </a:lvl4pPr>
            <a:lvl5pPr>
              <a:defRPr sz="1800">
                <a:latin typeface="Helvetica" charset="0"/>
                <a:ea typeface="Helvetica" charset="0"/>
                <a:cs typeface="Helvetic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p:cNvSpPr>
            <a:spLocks noGrp="1"/>
          </p:cNvSpPr>
          <p:nvPr>
            <p:ph type="title"/>
          </p:nvPr>
        </p:nvSpPr>
        <p:spPr>
          <a:xfrm>
            <a:off x="252349" y="274678"/>
            <a:ext cx="6182318" cy="993775"/>
          </a:xfrm>
          <a:prstGeom prst="rect">
            <a:avLst/>
          </a:prstGeom>
        </p:spPr>
        <p:txBody>
          <a:bodyPr/>
          <a:lstStyle>
            <a:lvl1pPr algn="l">
              <a:defRPr lang="en-US" sz="3200" kern="1200" dirty="0">
                <a:solidFill>
                  <a:schemeClr val="tx1"/>
                </a:solidFill>
                <a:latin typeface="Vitesse Bold"/>
                <a:ea typeface="+mj-ea"/>
                <a:cs typeface="Vitesse Bold"/>
              </a:defRPr>
            </a:lvl1pPr>
          </a:lstStyle>
          <a:p>
            <a:r>
              <a:rPr lang="en-US" dirty="0"/>
              <a:t>Click to edit</a:t>
            </a:r>
          </a:p>
        </p:txBody>
      </p:sp>
    </p:spTree>
    <p:extLst>
      <p:ext uri="{BB962C8B-B14F-4D97-AF65-F5344CB8AC3E}">
        <p14:creationId xmlns:p14="http://schemas.microsoft.com/office/powerpoint/2010/main" val="1968677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alf Page w/ Text">
    <p:spTree>
      <p:nvGrpSpPr>
        <p:cNvPr id="1" name=""/>
        <p:cNvGrpSpPr/>
        <p:nvPr/>
      </p:nvGrpSpPr>
      <p:grpSpPr>
        <a:xfrm>
          <a:off x="0" y="0"/>
          <a:ext cx="0" cy="0"/>
          <a:chOff x="0" y="0"/>
          <a:chExt cx="0" cy="0"/>
        </a:xfrm>
      </p:grpSpPr>
      <p:sp>
        <p:nvSpPr>
          <p:cNvPr id="5" name="Content Placeholder 4"/>
          <p:cNvSpPr>
            <a:spLocks noGrp="1"/>
          </p:cNvSpPr>
          <p:nvPr>
            <p:ph sz="quarter" idx="10" hasCustomPrompt="1"/>
          </p:nvPr>
        </p:nvSpPr>
        <p:spPr>
          <a:xfrm>
            <a:off x="252349" y="1268453"/>
            <a:ext cx="4705350" cy="3562526"/>
          </a:xfrm>
          <a:prstGeom prst="rect">
            <a:avLst/>
          </a:prstGeom>
        </p:spPr>
        <p:txBody>
          <a:bodyPr/>
          <a:lstStyle>
            <a:lvl1pPr marL="0" indent="0">
              <a:buFont typeface="Arial"/>
              <a:buNone/>
              <a:defRPr sz="2000">
                <a:latin typeface="Helvetica" charset="0"/>
                <a:ea typeface="Helvetica" charset="0"/>
                <a:cs typeface="Helvetica" charset="0"/>
              </a:defRPr>
            </a:lvl1pPr>
          </a:lstStyle>
          <a:p>
            <a:r>
              <a:rPr lang="en-US" b="1" dirty="0" err="1">
                <a:latin typeface="Helvetica"/>
                <a:cs typeface="Helvetica"/>
              </a:rPr>
              <a:t>Lorem</a:t>
            </a:r>
            <a:r>
              <a:rPr lang="en-US" b="1" dirty="0">
                <a:latin typeface="Helvetica"/>
                <a:cs typeface="Helvetica"/>
              </a:rPr>
              <a:t> </a:t>
            </a:r>
            <a:r>
              <a:rPr lang="en-US" b="1" dirty="0" err="1">
                <a:latin typeface="Helvetica"/>
                <a:cs typeface="Helvetica"/>
              </a:rPr>
              <a:t>Ipsum</a:t>
            </a:r>
            <a:r>
              <a:rPr lang="en-US" b="1" dirty="0">
                <a:latin typeface="Helvetica"/>
                <a:cs typeface="Helvetica"/>
              </a:rPr>
              <a:t> is simply dummy text.</a:t>
            </a:r>
          </a:p>
          <a:p>
            <a:endParaRPr lang="en-US" sz="1800" dirty="0"/>
          </a:p>
          <a:p>
            <a:r>
              <a:rPr lang="en-US" b="1" dirty="0"/>
              <a:t>It has survived</a:t>
            </a:r>
          </a:p>
          <a:p>
            <a:pPr marL="285750" indent="-285750">
              <a:buFont typeface="Arial"/>
              <a:buChar char="•"/>
            </a:pPr>
            <a:r>
              <a:rPr lang="en-US" sz="1800" dirty="0"/>
              <a:t>not only five centuries</a:t>
            </a:r>
          </a:p>
          <a:p>
            <a:pPr marL="285750" indent="-285750">
              <a:buFont typeface="Arial"/>
              <a:buChar char="•"/>
            </a:pPr>
            <a:r>
              <a:rPr lang="en-US" sz="1800" dirty="0"/>
              <a:t>but also the leap into electronic typesetting, </a:t>
            </a:r>
          </a:p>
          <a:p>
            <a:pPr marL="285750" indent="-285750">
              <a:buFont typeface="Arial"/>
              <a:buChar char="•"/>
            </a:pPr>
            <a:r>
              <a:rPr lang="en-US" sz="1800" dirty="0"/>
              <a:t>remaining essentially unchanged. </a:t>
            </a:r>
          </a:p>
        </p:txBody>
      </p:sp>
      <p:sp>
        <p:nvSpPr>
          <p:cNvPr id="4" name="Title 1"/>
          <p:cNvSpPr>
            <a:spLocks noGrp="1"/>
          </p:cNvSpPr>
          <p:nvPr>
            <p:ph type="title"/>
          </p:nvPr>
        </p:nvSpPr>
        <p:spPr>
          <a:xfrm>
            <a:off x="252349" y="274678"/>
            <a:ext cx="6182318" cy="993775"/>
          </a:xfrm>
          <a:prstGeom prst="rect">
            <a:avLst/>
          </a:prstGeom>
        </p:spPr>
        <p:txBody>
          <a:bodyPr/>
          <a:lstStyle>
            <a:lvl1pPr algn="l">
              <a:defRPr lang="en-US" sz="3200" kern="1200" dirty="0">
                <a:solidFill>
                  <a:schemeClr val="tx1"/>
                </a:solidFill>
                <a:latin typeface="Vitesse Bold"/>
                <a:ea typeface="+mj-ea"/>
                <a:cs typeface="Vitesse Bold"/>
              </a:defRPr>
            </a:lvl1pPr>
          </a:lstStyle>
          <a:p>
            <a:r>
              <a:rPr lang="en-US" dirty="0"/>
              <a:t>Click to edit</a:t>
            </a:r>
          </a:p>
        </p:txBody>
      </p:sp>
    </p:spTree>
    <p:extLst>
      <p:ext uri="{BB962C8B-B14F-4D97-AF65-F5344CB8AC3E}">
        <p14:creationId xmlns:p14="http://schemas.microsoft.com/office/powerpoint/2010/main" val="582563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alf Page w/ Graphic">
    <p:spTree>
      <p:nvGrpSpPr>
        <p:cNvPr id="1" name=""/>
        <p:cNvGrpSpPr/>
        <p:nvPr/>
      </p:nvGrpSpPr>
      <p:grpSpPr>
        <a:xfrm>
          <a:off x="0" y="0"/>
          <a:ext cx="0" cy="0"/>
          <a:chOff x="0" y="0"/>
          <a:chExt cx="0" cy="0"/>
        </a:xfrm>
      </p:grpSpPr>
      <p:sp>
        <p:nvSpPr>
          <p:cNvPr id="6" name="Chart Placeholder 3"/>
          <p:cNvSpPr>
            <a:spLocks noGrp="1"/>
          </p:cNvSpPr>
          <p:nvPr>
            <p:ph type="chart" sz="quarter" idx="10"/>
          </p:nvPr>
        </p:nvSpPr>
        <p:spPr>
          <a:xfrm>
            <a:off x="252349" y="1268453"/>
            <a:ext cx="4213956" cy="3575856"/>
          </a:xfrm>
          <a:prstGeom prst="rect">
            <a:avLst/>
          </a:prstGeom>
        </p:spPr>
        <p:txBody>
          <a:bodyPr/>
          <a:lstStyle>
            <a:lvl1pPr marL="0" indent="0">
              <a:buNone/>
              <a:defRPr sz="2000">
                <a:latin typeface="Helvetica" charset="0"/>
                <a:ea typeface="Helvetica" charset="0"/>
                <a:cs typeface="Helvetica" charset="0"/>
              </a:defRPr>
            </a:lvl1pPr>
          </a:lstStyle>
          <a:p>
            <a:endParaRPr lang="en-US" dirty="0"/>
          </a:p>
        </p:txBody>
      </p:sp>
      <p:sp>
        <p:nvSpPr>
          <p:cNvPr id="4" name="Title 1"/>
          <p:cNvSpPr>
            <a:spLocks noGrp="1"/>
          </p:cNvSpPr>
          <p:nvPr>
            <p:ph type="title"/>
          </p:nvPr>
        </p:nvSpPr>
        <p:spPr>
          <a:xfrm>
            <a:off x="252349" y="274678"/>
            <a:ext cx="6182318" cy="993775"/>
          </a:xfrm>
          <a:prstGeom prst="rect">
            <a:avLst/>
          </a:prstGeom>
        </p:spPr>
        <p:txBody>
          <a:bodyPr/>
          <a:lstStyle>
            <a:lvl1pPr algn="l">
              <a:defRPr lang="en-US" sz="3200" kern="1200" dirty="0">
                <a:solidFill>
                  <a:schemeClr val="tx1"/>
                </a:solidFill>
                <a:latin typeface="Vitesse Bold"/>
                <a:ea typeface="+mj-ea"/>
                <a:cs typeface="Vitesse Bold"/>
              </a:defRPr>
            </a:lvl1pPr>
          </a:lstStyle>
          <a:p>
            <a:r>
              <a:rPr lang="en-US" dirty="0"/>
              <a:t>Click to edit</a:t>
            </a:r>
          </a:p>
        </p:txBody>
      </p:sp>
    </p:spTree>
    <p:extLst>
      <p:ext uri="{BB962C8B-B14F-4D97-AF65-F5344CB8AC3E}">
        <p14:creationId xmlns:p14="http://schemas.microsoft.com/office/powerpoint/2010/main" val="2621484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ull Page Titl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47650" y="274639"/>
            <a:ext cx="8595313" cy="712848"/>
          </a:xfrm>
          <a:prstGeom prst="rect">
            <a:avLst/>
          </a:prstGeom>
        </p:spPr>
        <p:txBody>
          <a:bodyPr/>
          <a:lstStyle>
            <a:lvl1pPr algn="l">
              <a:defRPr lang="en-US" sz="3200" b="0" i="0" kern="1200" dirty="0">
                <a:solidFill>
                  <a:schemeClr val="tx1"/>
                </a:solidFill>
                <a:latin typeface="Vitesse Bold"/>
                <a:ea typeface="Vitesse" charset="0"/>
                <a:cs typeface="Vitesse Bold"/>
              </a:defRPr>
            </a:lvl1pPr>
          </a:lstStyle>
          <a:p>
            <a:r>
              <a:rPr lang="en-US" dirty="0"/>
              <a:t>Course title</a:t>
            </a:r>
          </a:p>
        </p:txBody>
      </p:sp>
      <p:sp>
        <p:nvSpPr>
          <p:cNvPr id="10" name="Text Placeholder 5"/>
          <p:cNvSpPr>
            <a:spLocks noGrp="1"/>
          </p:cNvSpPr>
          <p:nvPr>
            <p:ph type="body" sz="quarter" idx="10" hasCustomPrompt="1"/>
          </p:nvPr>
        </p:nvSpPr>
        <p:spPr>
          <a:xfrm>
            <a:off x="266461" y="796333"/>
            <a:ext cx="8576502" cy="542236"/>
          </a:xfrm>
          <a:prstGeom prst="rect">
            <a:avLst/>
          </a:prstGeom>
        </p:spPr>
        <p:txBody>
          <a:bodyPr/>
          <a:lstStyle>
            <a:lvl1pPr marL="0" indent="0">
              <a:buNone/>
              <a:defRPr lang="en-US" sz="2400" b="0" i="0" kern="1200" dirty="0">
                <a:solidFill>
                  <a:schemeClr val="tx2"/>
                </a:solidFill>
                <a:latin typeface="Vitesse Medium" charset="0"/>
                <a:ea typeface="Vitesse Medium" charset="0"/>
                <a:cs typeface="Vitesse Medium" charset="0"/>
              </a:defRPr>
            </a:lvl1pPr>
          </a:lstStyle>
          <a:p>
            <a:pPr lvl="0"/>
            <a:r>
              <a:rPr lang="en-US" dirty="0"/>
              <a:t>Module Name</a:t>
            </a:r>
          </a:p>
        </p:txBody>
      </p:sp>
      <p:sp>
        <p:nvSpPr>
          <p:cNvPr id="11" name="Text Placeholder 5"/>
          <p:cNvSpPr>
            <a:spLocks noGrp="1"/>
          </p:cNvSpPr>
          <p:nvPr>
            <p:ph type="body" sz="quarter" idx="11"/>
          </p:nvPr>
        </p:nvSpPr>
        <p:spPr>
          <a:xfrm>
            <a:off x="247648" y="2292985"/>
            <a:ext cx="8595315" cy="432669"/>
          </a:xfrm>
          <a:prstGeom prst="rect">
            <a:avLst/>
          </a:prstGeom>
        </p:spPr>
        <p:txBody>
          <a:bodyPr anchor="ctr"/>
          <a:lstStyle>
            <a:lvl1pPr marL="0" indent="0" algn="l" defTabSz="457200" rtl="0" eaLnBrk="1" latinLnBrk="0" hangingPunct="1">
              <a:lnSpc>
                <a:spcPts val="1400"/>
              </a:lnSpc>
              <a:spcBef>
                <a:spcPct val="20000"/>
              </a:spcBef>
              <a:buFont typeface="Arial"/>
              <a:buNone/>
              <a:defRPr lang="en-US" sz="2400" b="1" kern="1200" baseline="0" dirty="0">
                <a:solidFill>
                  <a:srgbClr val="EEB211"/>
                </a:solidFill>
                <a:latin typeface="Helvetica" charset="0"/>
                <a:ea typeface="Helvetica" charset="0"/>
                <a:cs typeface="Helvetica" charset="0"/>
              </a:defRPr>
            </a:lvl1pPr>
          </a:lstStyle>
          <a:p>
            <a:pPr lvl="0"/>
            <a:endParaRPr lang="en-US" dirty="0"/>
          </a:p>
          <a:p>
            <a:pPr lvl="0"/>
            <a:r>
              <a:rPr lang="en-US" dirty="0"/>
              <a:t>Professor Name, Ph.D.</a:t>
            </a:r>
          </a:p>
        </p:txBody>
      </p:sp>
      <p:sp>
        <p:nvSpPr>
          <p:cNvPr id="12" name="Text Placeholder 5"/>
          <p:cNvSpPr>
            <a:spLocks noGrp="1"/>
          </p:cNvSpPr>
          <p:nvPr>
            <p:ph type="body" sz="quarter" idx="12" hasCustomPrompt="1"/>
          </p:nvPr>
        </p:nvSpPr>
        <p:spPr>
          <a:xfrm>
            <a:off x="238241" y="2650975"/>
            <a:ext cx="8604722" cy="254281"/>
          </a:xfrm>
          <a:prstGeom prst="rect">
            <a:avLst/>
          </a:prstGeom>
        </p:spPr>
        <p:txBody>
          <a:bodyPr/>
          <a:lstStyle>
            <a:lvl1pPr marL="0" indent="0">
              <a:buNone/>
              <a:defRPr sz="1600" b="0" i="1" baseline="0">
                <a:latin typeface="Helvetica" charset="0"/>
                <a:ea typeface="Helvetica" charset="0"/>
                <a:cs typeface="Helvetica" charset="0"/>
              </a:defRPr>
            </a:lvl1pPr>
          </a:lstStyle>
          <a:p>
            <a:pPr lvl="0"/>
            <a:r>
              <a:rPr lang="en-US" dirty="0"/>
              <a:t>Title</a:t>
            </a:r>
          </a:p>
          <a:p>
            <a:pPr lvl="0"/>
            <a:endParaRPr lang="en-US" dirty="0"/>
          </a:p>
        </p:txBody>
      </p:sp>
      <p:sp>
        <p:nvSpPr>
          <p:cNvPr id="13" name="Text Placeholder 5"/>
          <p:cNvSpPr>
            <a:spLocks noGrp="1"/>
          </p:cNvSpPr>
          <p:nvPr>
            <p:ph type="body" sz="quarter" idx="13" hasCustomPrompt="1"/>
          </p:nvPr>
        </p:nvSpPr>
        <p:spPr>
          <a:xfrm>
            <a:off x="247647" y="4379683"/>
            <a:ext cx="8143760" cy="681037"/>
          </a:xfrm>
          <a:prstGeom prst="rect">
            <a:avLst/>
          </a:prstGeom>
        </p:spPr>
        <p:txBody>
          <a:bodyPr/>
          <a:lstStyle>
            <a:lvl1pPr marL="0" indent="0">
              <a:buNone/>
              <a:defRPr sz="1800" b="0" i="0" baseline="0">
                <a:solidFill>
                  <a:schemeClr val="tx2"/>
                </a:solidFill>
                <a:latin typeface="Helvetica" charset="0"/>
                <a:ea typeface="Helvetica" charset="0"/>
                <a:cs typeface="Helvetica" charset="0"/>
              </a:defRPr>
            </a:lvl1pPr>
          </a:lstStyle>
          <a:p>
            <a:pPr lvl="0"/>
            <a:r>
              <a:rPr lang="en-US" dirty="0"/>
              <a:t>Lesson name: e.g. R Examples</a:t>
            </a:r>
          </a:p>
          <a:p>
            <a:pPr lvl="0"/>
            <a:r>
              <a:rPr lang="en-US" dirty="0" err="1"/>
              <a:t>Subname</a:t>
            </a:r>
            <a:r>
              <a:rPr lang="en-US" dirty="0"/>
              <a:t> if applicable (e.g. Part II)</a:t>
            </a:r>
          </a:p>
          <a:p>
            <a:pPr lvl="0"/>
            <a:endParaRPr lang="en-US" dirty="0"/>
          </a:p>
        </p:txBody>
      </p:sp>
      <p:sp>
        <p:nvSpPr>
          <p:cNvPr id="14" name="Text Placeholder 5"/>
          <p:cNvSpPr>
            <a:spLocks noGrp="1"/>
          </p:cNvSpPr>
          <p:nvPr>
            <p:ph type="body" sz="quarter" idx="14" hasCustomPrompt="1"/>
          </p:nvPr>
        </p:nvSpPr>
        <p:spPr>
          <a:xfrm>
            <a:off x="247647" y="2896113"/>
            <a:ext cx="8595316" cy="322253"/>
          </a:xfrm>
          <a:prstGeom prst="rect">
            <a:avLst/>
          </a:prstGeom>
        </p:spPr>
        <p:txBody>
          <a:bodyPr/>
          <a:lstStyle>
            <a:lvl1pPr marL="0" indent="0">
              <a:buNone/>
              <a:defRPr sz="1200" b="0" i="0" baseline="0">
                <a:latin typeface="Helvetica" charset="0"/>
                <a:ea typeface="Helvetica" charset="0"/>
                <a:cs typeface="Helvetica" charset="0"/>
              </a:defRPr>
            </a:lvl1pPr>
          </a:lstStyle>
          <a:p>
            <a:pPr lvl="0"/>
            <a:r>
              <a:rPr lang="en-US" dirty="0"/>
              <a:t>School Name</a:t>
            </a:r>
          </a:p>
          <a:p>
            <a:pPr lvl="0"/>
            <a:endParaRPr lang="en-US" dirty="0"/>
          </a:p>
        </p:txBody>
      </p:sp>
    </p:spTree>
    <p:extLst>
      <p:ext uri="{BB962C8B-B14F-4D97-AF65-F5344CB8AC3E}">
        <p14:creationId xmlns:p14="http://schemas.microsoft.com/office/powerpoint/2010/main" val="1986059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ull Page Blank">
    <p:spTree>
      <p:nvGrpSpPr>
        <p:cNvPr id="1" name=""/>
        <p:cNvGrpSpPr/>
        <p:nvPr/>
      </p:nvGrpSpPr>
      <p:grpSpPr>
        <a:xfrm>
          <a:off x="0" y="0"/>
          <a:ext cx="0" cy="0"/>
          <a:chOff x="0" y="0"/>
          <a:chExt cx="0" cy="0"/>
        </a:xfrm>
      </p:grpSpPr>
      <p:sp>
        <p:nvSpPr>
          <p:cNvPr id="4" name="Title 1"/>
          <p:cNvSpPr>
            <a:spLocks noGrp="1"/>
          </p:cNvSpPr>
          <p:nvPr>
            <p:ph type="title"/>
          </p:nvPr>
        </p:nvSpPr>
        <p:spPr>
          <a:xfrm>
            <a:off x="252349" y="274678"/>
            <a:ext cx="8562392" cy="993775"/>
          </a:xfrm>
          <a:prstGeom prst="rect">
            <a:avLst/>
          </a:prstGeom>
        </p:spPr>
        <p:txBody>
          <a:bodyPr/>
          <a:lstStyle>
            <a:lvl1pPr algn="l">
              <a:defRPr lang="en-US" sz="3200" kern="1200" dirty="0">
                <a:solidFill>
                  <a:schemeClr val="tx1"/>
                </a:solidFill>
                <a:latin typeface="Vitesse Bold"/>
                <a:ea typeface="+mj-ea"/>
                <a:cs typeface="Vitesse Bold"/>
              </a:defRPr>
            </a:lvl1pPr>
          </a:lstStyle>
          <a:p>
            <a:r>
              <a:rPr lang="en-US" dirty="0"/>
              <a:t>Click to edit</a:t>
            </a:r>
          </a:p>
        </p:txBody>
      </p:sp>
    </p:spTree>
    <p:extLst>
      <p:ext uri="{BB962C8B-B14F-4D97-AF65-F5344CB8AC3E}">
        <p14:creationId xmlns:p14="http://schemas.microsoft.com/office/powerpoint/2010/main" val="1761588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ull Page w/ Bullets">
    <p:spTree>
      <p:nvGrpSpPr>
        <p:cNvPr id="1" name=""/>
        <p:cNvGrpSpPr/>
        <p:nvPr/>
      </p:nvGrpSpPr>
      <p:grpSpPr>
        <a:xfrm>
          <a:off x="0" y="0"/>
          <a:ext cx="0" cy="0"/>
          <a:chOff x="0" y="0"/>
          <a:chExt cx="0" cy="0"/>
        </a:xfrm>
      </p:grpSpPr>
      <p:sp>
        <p:nvSpPr>
          <p:cNvPr id="10" name="Content Placeholder 5"/>
          <p:cNvSpPr>
            <a:spLocks noGrp="1"/>
          </p:cNvSpPr>
          <p:nvPr>
            <p:ph sz="quarter" idx="10"/>
          </p:nvPr>
        </p:nvSpPr>
        <p:spPr>
          <a:xfrm>
            <a:off x="252349" y="1268453"/>
            <a:ext cx="8280166" cy="3519917"/>
          </a:xfrm>
          <a:prstGeom prst="rect">
            <a:avLst/>
          </a:prstGeom>
        </p:spPr>
        <p:txBody>
          <a:bodyPr/>
          <a:lstStyle>
            <a:lvl1pPr>
              <a:defRPr sz="2000">
                <a:latin typeface="Helvetica" charset="0"/>
                <a:ea typeface="Helvetica" charset="0"/>
                <a:cs typeface="Helvetica" charset="0"/>
              </a:defRPr>
            </a:lvl1pPr>
            <a:lvl2pPr>
              <a:defRPr sz="1800">
                <a:latin typeface="Helvetica" charset="0"/>
                <a:ea typeface="Helvetica" charset="0"/>
                <a:cs typeface="Helvetica" charset="0"/>
              </a:defRPr>
            </a:lvl2pPr>
            <a:lvl3pPr>
              <a:defRPr sz="1800">
                <a:latin typeface="Helvetica" charset="0"/>
                <a:ea typeface="Helvetica" charset="0"/>
                <a:cs typeface="Helvetica" charset="0"/>
              </a:defRPr>
            </a:lvl3pPr>
            <a:lvl4pPr>
              <a:defRPr sz="1800">
                <a:latin typeface="Helvetica" charset="0"/>
                <a:ea typeface="Helvetica" charset="0"/>
                <a:cs typeface="Helvetica" charset="0"/>
              </a:defRPr>
            </a:lvl4pPr>
            <a:lvl5pPr>
              <a:defRPr sz="1800">
                <a:latin typeface="Helvetica" charset="0"/>
                <a:ea typeface="Helvetica" charset="0"/>
                <a:cs typeface="Helvetica"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1"/>
          <p:cNvSpPr>
            <a:spLocks noGrp="1"/>
          </p:cNvSpPr>
          <p:nvPr>
            <p:ph type="title"/>
          </p:nvPr>
        </p:nvSpPr>
        <p:spPr>
          <a:xfrm>
            <a:off x="252349" y="274678"/>
            <a:ext cx="8280166" cy="993775"/>
          </a:xfrm>
          <a:prstGeom prst="rect">
            <a:avLst/>
          </a:prstGeom>
        </p:spPr>
        <p:txBody>
          <a:bodyPr/>
          <a:lstStyle>
            <a:lvl1pPr algn="l">
              <a:defRPr lang="en-US" sz="3200" kern="1200" dirty="0">
                <a:solidFill>
                  <a:schemeClr val="tx1"/>
                </a:solidFill>
                <a:latin typeface="Vitesse Bold"/>
                <a:ea typeface="+mj-ea"/>
                <a:cs typeface="Vitesse Bold"/>
              </a:defRPr>
            </a:lvl1pPr>
          </a:lstStyle>
          <a:p>
            <a:r>
              <a:rPr lang="en-US" dirty="0"/>
              <a:t>Click to edit</a:t>
            </a:r>
          </a:p>
        </p:txBody>
      </p:sp>
    </p:spTree>
    <p:extLst>
      <p:ext uri="{BB962C8B-B14F-4D97-AF65-F5344CB8AC3E}">
        <p14:creationId xmlns:p14="http://schemas.microsoft.com/office/powerpoint/2010/main" val="1767238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ull Page w/ Text">
    <p:spTree>
      <p:nvGrpSpPr>
        <p:cNvPr id="1" name=""/>
        <p:cNvGrpSpPr/>
        <p:nvPr/>
      </p:nvGrpSpPr>
      <p:grpSpPr>
        <a:xfrm>
          <a:off x="0" y="0"/>
          <a:ext cx="0" cy="0"/>
          <a:chOff x="0" y="0"/>
          <a:chExt cx="0" cy="0"/>
        </a:xfrm>
      </p:grpSpPr>
      <p:sp>
        <p:nvSpPr>
          <p:cNvPr id="4" name="Content Placeholder 4"/>
          <p:cNvSpPr>
            <a:spLocks noGrp="1"/>
          </p:cNvSpPr>
          <p:nvPr>
            <p:ph sz="quarter" idx="10" hasCustomPrompt="1"/>
          </p:nvPr>
        </p:nvSpPr>
        <p:spPr>
          <a:xfrm>
            <a:off x="252347" y="1268453"/>
            <a:ext cx="8449503" cy="3286125"/>
          </a:xfrm>
          <a:prstGeom prst="rect">
            <a:avLst/>
          </a:prstGeom>
        </p:spPr>
        <p:txBody>
          <a:bodyPr/>
          <a:lstStyle>
            <a:lvl1pPr marL="0" indent="0">
              <a:buFont typeface="Arial"/>
              <a:buNone/>
              <a:defRPr sz="2000">
                <a:latin typeface="Helvetica" charset="0"/>
                <a:ea typeface="Helvetica" charset="0"/>
                <a:cs typeface="Helvetica" charset="0"/>
              </a:defRPr>
            </a:lvl1pPr>
          </a:lstStyle>
          <a:p>
            <a:r>
              <a:rPr lang="en-US" b="1" dirty="0" err="1">
                <a:latin typeface="Helvetica"/>
                <a:cs typeface="Helvetica"/>
              </a:rPr>
              <a:t>Lorem</a:t>
            </a:r>
            <a:r>
              <a:rPr lang="en-US" b="1" dirty="0">
                <a:latin typeface="Helvetica"/>
                <a:cs typeface="Helvetica"/>
              </a:rPr>
              <a:t> </a:t>
            </a:r>
            <a:r>
              <a:rPr lang="en-US" b="1" dirty="0" err="1">
                <a:latin typeface="Helvetica"/>
                <a:cs typeface="Helvetica"/>
              </a:rPr>
              <a:t>Ipsum</a:t>
            </a:r>
            <a:r>
              <a:rPr lang="en-US" b="1" dirty="0">
                <a:latin typeface="Helvetica"/>
                <a:cs typeface="Helvetica"/>
              </a:rPr>
              <a:t> is simply dummy text </a:t>
            </a:r>
          </a:p>
          <a:p>
            <a:r>
              <a:rPr lang="en-US" sz="1800" dirty="0"/>
              <a:t>of the printing and typesetting industry. </a:t>
            </a:r>
            <a:r>
              <a:rPr lang="en-US" sz="1800" dirty="0" err="1"/>
              <a:t>Lorem</a:t>
            </a:r>
            <a:r>
              <a:rPr lang="en-US" sz="1800" dirty="0"/>
              <a:t> </a:t>
            </a:r>
            <a:r>
              <a:rPr lang="en-US" sz="1800" dirty="0" err="1"/>
              <a:t>Ipsum</a:t>
            </a:r>
            <a:r>
              <a:rPr lang="en-US" sz="1800" dirty="0"/>
              <a:t> has been the industry's standard dummy text ever since the 1500s, when an unknown printer took a galley of type and scrambled it to make a type specimen book. </a:t>
            </a:r>
          </a:p>
          <a:p>
            <a:endParaRPr lang="en-US" sz="1800" dirty="0"/>
          </a:p>
          <a:p>
            <a:r>
              <a:rPr lang="en-US" b="1" dirty="0"/>
              <a:t>It has survived</a:t>
            </a:r>
          </a:p>
          <a:p>
            <a:pPr marL="285750" indent="-285750">
              <a:buFont typeface="Arial"/>
              <a:buChar char="•"/>
            </a:pPr>
            <a:r>
              <a:rPr lang="en-US" sz="1800" dirty="0"/>
              <a:t>not only five centuries</a:t>
            </a:r>
          </a:p>
          <a:p>
            <a:pPr marL="285750" indent="-285750">
              <a:buFont typeface="Arial"/>
              <a:buChar char="•"/>
            </a:pPr>
            <a:r>
              <a:rPr lang="en-US" sz="1800" dirty="0"/>
              <a:t>but also the leap into electronic typesetting, </a:t>
            </a:r>
          </a:p>
          <a:p>
            <a:pPr marL="285750" indent="-285750">
              <a:buFont typeface="Arial"/>
              <a:buChar char="•"/>
            </a:pPr>
            <a:r>
              <a:rPr lang="en-US" sz="1800" dirty="0"/>
              <a:t>remaining essentially unchanged. </a:t>
            </a:r>
          </a:p>
        </p:txBody>
      </p:sp>
      <p:sp>
        <p:nvSpPr>
          <p:cNvPr id="5" name="Title 1"/>
          <p:cNvSpPr>
            <a:spLocks noGrp="1"/>
          </p:cNvSpPr>
          <p:nvPr>
            <p:ph type="title"/>
          </p:nvPr>
        </p:nvSpPr>
        <p:spPr>
          <a:xfrm>
            <a:off x="252348" y="274678"/>
            <a:ext cx="8449503" cy="993775"/>
          </a:xfrm>
          <a:prstGeom prst="rect">
            <a:avLst/>
          </a:prstGeom>
        </p:spPr>
        <p:txBody>
          <a:bodyPr/>
          <a:lstStyle>
            <a:lvl1pPr algn="l">
              <a:defRPr lang="en-US" sz="3200" kern="1200" dirty="0">
                <a:solidFill>
                  <a:schemeClr val="tx1"/>
                </a:solidFill>
                <a:latin typeface="Vitesse Bold"/>
                <a:ea typeface="+mj-ea"/>
                <a:cs typeface="Vitesse Bold"/>
              </a:defRPr>
            </a:lvl1pPr>
          </a:lstStyle>
          <a:p>
            <a:r>
              <a:rPr lang="en-US" dirty="0"/>
              <a:t>Click to edit</a:t>
            </a:r>
          </a:p>
        </p:txBody>
      </p:sp>
    </p:spTree>
    <p:extLst>
      <p:ext uri="{BB962C8B-B14F-4D97-AF65-F5344CB8AC3E}">
        <p14:creationId xmlns:p14="http://schemas.microsoft.com/office/powerpoint/2010/main" val="13992989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4" Type="http://schemas.openxmlformats.org/officeDocument/2006/relationships/slideLayout" Target="../slideLayouts/slideLayout9.xml"/><Relationship Id="rId5" Type="http://schemas.openxmlformats.org/officeDocument/2006/relationships/slideLayout" Target="../slideLayouts/slideLayout10.xml"/><Relationship Id="rId6" Type="http://schemas.openxmlformats.org/officeDocument/2006/relationships/slideLayout" Target="../slideLayouts/slideLayout11.xml"/><Relationship Id="rId7" Type="http://schemas.openxmlformats.org/officeDocument/2006/relationships/theme" Target="../theme/theme2.xml"/><Relationship Id="rId8" Type="http://schemas.openxmlformats.org/officeDocument/2006/relationships/image" Target="../media/image2.png"/><Relationship Id="rId1" Type="http://schemas.openxmlformats.org/officeDocument/2006/relationships/slideLayout" Target="../slideLayouts/slideLayout6.xml"/><Relationship Id="rId2"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3.xml"/><Relationship Id="rId3" Type="http://schemas.openxmlformats.org/officeDocument/2006/relationships/image" Target="../media/image3.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363171388"/>
      </p:ext>
    </p:extLst>
  </p:cSld>
  <p:clrMap bg1="lt1" tx1="dk1" bg2="lt2" tx2="dk2" accent1="accent1" accent2="accent2" accent3="accent3" accent4="accent4" accent5="accent5" accent6="accent6" hlink="hlink" folHlink="folHlink"/>
  <p:sldLayoutIdLst>
    <p:sldLayoutId id="2147483658" r:id="rId1"/>
    <p:sldLayoutId id="2147483649" r:id="rId2"/>
    <p:sldLayoutId id="2147483668" r:id="rId3"/>
    <p:sldLayoutId id="2147483660" r:id="rId4"/>
    <p:sldLayoutId id="2147483669" r:id="rId5"/>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8458200" y="4793747"/>
            <a:ext cx="613954" cy="276783"/>
          </a:xfrm>
          <a:prstGeom prst="rect">
            <a:avLst/>
          </a:prstGeom>
        </p:spPr>
      </p:pic>
    </p:spTree>
    <p:extLst>
      <p:ext uri="{BB962C8B-B14F-4D97-AF65-F5344CB8AC3E}">
        <p14:creationId xmlns:p14="http://schemas.microsoft.com/office/powerpoint/2010/main" val="254288057"/>
      </p:ext>
    </p:extLst>
  </p:cSld>
  <p:clrMap bg1="lt1" tx1="dk1" bg2="lt2" tx2="dk2" accent1="accent1" accent2="accent2" accent3="accent3" accent4="accent4" accent5="accent5" accent6="accent6" hlink="hlink" folHlink="folHlink"/>
  <p:sldLayoutIdLst>
    <p:sldLayoutId id="2147483663" r:id="rId1"/>
    <p:sldLayoutId id="2147483667" r:id="rId2"/>
    <p:sldLayoutId id="2147483664" r:id="rId3"/>
    <p:sldLayoutId id="2147483665" r:id="rId4"/>
    <p:sldLayoutId id="2147483672" r:id="rId5"/>
    <p:sldLayoutId id="2147483666" r:id="rId6"/>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0" indent="0" algn="l" defTabSz="457200" rtl="0" eaLnBrk="1" latinLnBrk="0" hangingPunct="1">
        <a:spcBef>
          <a:spcPct val="20000"/>
        </a:spcBef>
        <a:buFont typeface="Arial"/>
        <a:buNone/>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320358668"/>
      </p:ext>
    </p:extLst>
  </p:cSld>
  <p:clrMap bg1="lt1" tx1="dk1" bg2="lt2" tx2="dk2" accent1="accent1" accent2="accent2" accent3="accent3" accent4="accent4" accent5="accent5" accent6="accent6" hlink="hlink" folHlink="folHlink"/>
  <p:sldLayoutIdLst>
    <p:sldLayoutId id="2147483671" r:id="rId1"/>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0" indent="0" algn="l" defTabSz="457200" rtl="0" eaLnBrk="1" latinLnBrk="0" hangingPunct="1">
        <a:spcBef>
          <a:spcPct val="20000"/>
        </a:spcBef>
        <a:buFont typeface="Arial"/>
        <a:buNone/>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667" y="262218"/>
            <a:ext cx="5691763" cy="712848"/>
          </a:xfrm>
        </p:spPr>
        <p:txBody>
          <a:bodyPr/>
          <a:lstStyle/>
          <a:p>
            <a:r>
              <a:rPr lang="en-US" b="0" dirty="0">
                <a:latin typeface="Vitesse Bold"/>
                <a:cs typeface="Vitesse Bold"/>
              </a:rPr>
              <a:t>Financial Modeling</a:t>
            </a:r>
          </a:p>
        </p:txBody>
      </p:sp>
      <p:sp>
        <p:nvSpPr>
          <p:cNvPr id="3" name="Text Placeholder 2"/>
          <p:cNvSpPr>
            <a:spLocks noGrp="1"/>
          </p:cNvSpPr>
          <p:nvPr>
            <p:ph type="body" sz="quarter" idx="10"/>
          </p:nvPr>
        </p:nvSpPr>
        <p:spPr>
          <a:xfrm>
            <a:off x="216667" y="703947"/>
            <a:ext cx="5279783" cy="712847"/>
          </a:xfrm>
        </p:spPr>
        <p:txBody>
          <a:bodyPr/>
          <a:lstStyle/>
          <a:p>
            <a:r>
              <a:rPr lang="en-US" b="1" dirty="0"/>
              <a:t>Balance Sheets, Income Statements, Cash Flow Statements</a:t>
            </a:r>
            <a:endParaRPr lang="en-US" dirty="0"/>
          </a:p>
        </p:txBody>
      </p:sp>
      <p:sp>
        <p:nvSpPr>
          <p:cNvPr id="4" name="Text Placeholder 3"/>
          <p:cNvSpPr>
            <a:spLocks noGrp="1"/>
          </p:cNvSpPr>
          <p:nvPr>
            <p:ph type="body" sz="quarter" idx="11"/>
          </p:nvPr>
        </p:nvSpPr>
        <p:spPr>
          <a:xfrm>
            <a:off x="216668" y="2302393"/>
            <a:ext cx="4305091" cy="432669"/>
          </a:xfrm>
        </p:spPr>
        <p:txBody>
          <a:bodyPr anchor="ctr"/>
          <a:lstStyle/>
          <a:p>
            <a:r>
              <a:rPr lang="en-US" dirty="0"/>
              <a:t>Jacqueline Garner, Ph.D. </a:t>
            </a:r>
          </a:p>
        </p:txBody>
      </p:sp>
      <p:sp>
        <p:nvSpPr>
          <p:cNvPr id="5" name="Text Placeholder 4"/>
          <p:cNvSpPr>
            <a:spLocks noGrp="1"/>
          </p:cNvSpPr>
          <p:nvPr>
            <p:ph type="body" sz="quarter" idx="12"/>
          </p:nvPr>
        </p:nvSpPr>
        <p:spPr>
          <a:xfrm>
            <a:off x="216668" y="2680372"/>
            <a:ext cx="4305091" cy="254281"/>
          </a:xfrm>
        </p:spPr>
        <p:txBody>
          <a:bodyPr/>
          <a:lstStyle/>
          <a:p>
            <a:r>
              <a:rPr lang="en-US" dirty="0"/>
              <a:t>Lecturer</a:t>
            </a:r>
          </a:p>
        </p:txBody>
      </p:sp>
      <p:sp>
        <p:nvSpPr>
          <p:cNvPr id="6" name="Text Placeholder 5"/>
          <p:cNvSpPr>
            <a:spLocks noGrp="1"/>
          </p:cNvSpPr>
          <p:nvPr>
            <p:ph type="body" sz="quarter" idx="13"/>
          </p:nvPr>
        </p:nvSpPr>
        <p:spPr>
          <a:xfrm>
            <a:off x="216668" y="4337351"/>
            <a:ext cx="4305091" cy="681037"/>
          </a:xfrm>
        </p:spPr>
        <p:txBody>
          <a:bodyPr/>
          <a:lstStyle/>
          <a:p>
            <a:r>
              <a:rPr lang="en-US" sz="2000" dirty="0"/>
              <a:t>Balance </a:t>
            </a:r>
            <a:r>
              <a:rPr lang="en-US" sz="2000" dirty="0" smtClean="0"/>
              <a:t>Sheet </a:t>
            </a:r>
            <a:r>
              <a:rPr lang="en-US" sz="2000" dirty="0"/>
              <a:t>and </a:t>
            </a:r>
            <a:r>
              <a:rPr lang="en-US" sz="2000" dirty="0" smtClean="0"/>
              <a:t>Income </a:t>
            </a:r>
            <a:r>
              <a:rPr lang="en-US" sz="2000" dirty="0"/>
              <a:t>S</a:t>
            </a:r>
            <a:r>
              <a:rPr lang="en-US" sz="2000" dirty="0" smtClean="0"/>
              <a:t>tatement </a:t>
            </a:r>
            <a:r>
              <a:rPr lang="en-US" sz="2000" dirty="0"/>
              <a:t>R</a:t>
            </a:r>
            <a:r>
              <a:rPr lang="en-US" sz="2000" dirty="0" smtClean="0"/>
              <a:t>eview </a:t>
            </a:r>
            <a:r>
              <a:rPr lang="en-US" sz="2000" dirty="0"/>
              <a:t>Part 2</a:t>
            </a:r>
          </a:p>
        </p:txBody>
      </p:sp>
      <p:sp>
        <p:nvSpPr>
          <p:cNvPr id="7" name="Text Placeholder 6"/>
          <p:cNvSpPr>
            <a:spLocks noGrp="1"/>
          </p:cNvSpPr>
          <p:nvPr>
            <p:ph type="body" sz="quarter" idx="14"/>
          </p:nvPr>
        </p:nvSpPr>
        <p:spPr>
          <a:xfrm>
            <a:off x="227250" y="2913751"/>
            <a:ext cx="4305091" cy="322253"/>
          </a:xfrm>
        </p:spPr>
        <p:txBody>
          <a:bodyPr/>
          <a:lstStyle/>
          <a:p>
            <a:r>
              <a:rPr lang="en-US" dirty="0" err="1"/>
              <a:t>Scheller</a:t>
            </a:r>
            <a:r>
              <a:rPr lang="en-US" dirty="0"/>
              <a:t> College of Business</a:t>
            </a:r>
          </a:p>
        </p:txBody>
      </p:sp>
      <p:sp>
        <p:nvSpPr>
          <p:cNvPr id="8" name="TextBox 7"/>
          <p:cNvSpPr txBox="1"/>
          <p:nvPr/>
        </p:nvSpPr>
        <p:spPr>
          <a:xfrm>
            <a:off x="7375490" y="5807947"/>
            <a:ext cx="914400" cy="914400"/>
          </a:xfrm>
          <a:prstGeom prst="rect">
            <a:avLst/>
          </a:prstGeom>
        </p:spPr>
        <p:txBody>
          <a:bodyPr vert="horz" wrap="none" lIns="91440" tIns="45720" rIns="91440" bIns="45720" rtlCol="0">
            <a:normAutofit/>
          </a:bodyPr>
          <a:lstStyle/>
          <a:p>
            <a:pPr algn="l">
              <a:lnSpc>
                <a:spcPts val="1200"/>
              </a:lnSpc>
            </a:pPr>
            <a:endParaRPr lang="en-US" sz="1200" dirty="0">
              <a:solidFill>
                <a:srgbClr val="000000"/>
              </a:solidFill>
              <a:latin typeface="Helvetica"/>
              <a:cs typeface="Helvetica"/>
            </a:endParaRPr>
          </a:p>
        </p:txBody>
      </p:sp>
      <p:sp>
        <p:nvSpPr>
          <p:cNvPr id="9" name="TextBox 8"/>
          <p:cNvSpPr txBox="1"/>
          <p:nvPr/>
        </p:nvSpPr>
        <p:spPr>
          <a:xfrm>
            <a:off x="8745583" y="4676503"/>
            <a:ext cx="914400" cy="914400"/>
          </a:xfrm>
          <a:prstGeom prst="rect">
            <a:avLst/>
          </a:prstGeom>
        </p:spPr>
        <p:txBody>
          <a:bodyPr vert="horz" wrap="none" lIns="91440" tIns="45720" rIns="91440" bIns="45720" rtlCol="0">
            <a:normAutofit/>
          </a:bodyPr>
          <a:lstStyle/>
          <a:p>
            <a:pPr algn="l">
              <a:lnSpc>
                <a:spcPts val="1200"/>
              </a:lnSpc>
            </a:pPr>
            <a:endParaRPr lang="en-US" sz="1200" dirty="0">
              <a:solidFill>
                <a:srgbClr val="000000"/>
              </a:solidFill>
              <a:latin typeface="Helvetica"/>
              <a:cs typeface="Helvetica"/>
            </a:endParaRPr>
          </a:p>
        </p:txBody>
      </p:sp>
    </p:spTree>
    <p:extLst>
      <p:ext uri="{BB962C8B-B14F-4D97-AF65-F5344CB8AC3E}">
        <p14:creationId xmlns:p14="http://schemas.microsoft.com/office/powerpoint/2010/main" val="8361539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3">
            <a:extLst>
              <a:ext uri="{28A0092B-C50C-407E-A947-70E740481C1C}">
                <a14:useLocalDpi xmlns:a14="http://schemas.microsoft.com/office/drawing/2010/main" val="0"/>
              </a:ext>
            </a:extLst>
          </a:blip>
          <a:stretch>
            <a:fillRect/>
          </a:stretch>
        </p:blipFill>
        <p:spPr>
          <a:xfrm>
            <a:off x="552294" y="1047859"/>
            <a:ext cx="3217315" cy="3047782"/>
          </a:xfrm>
        </p:spPr>
      </p:pic>
      <p:sp>
        <p:nvSpPr>
          <p:cNvPr id="3" name="Title 2"/>
          <p:cNvSpPr>
            <a:spLocks noGrp="1"/>
          </p:cNvSpPr>
          <p:nvPr>
            <p:ph type="title"/>
          </p:nvPr>
        </p:nvSpPr>
        <p:spPr/>
        <p:txBody>
          <a:bodyPr/>
          <a:lstStyle/>
          <a:p>
            <a:r>
              <a:rPr lang="en-US" dirty="0"/>
              <a:t>Before We Begin</a:t>
            </a:r>
            <a:r>
              <a:rPr lang="is-IS" dirty="0"/>
              <a:t>…</a:t>
            </a:r>
            <a:endParaRPr lang="en-US" dirty="0"/>
          </a:p>
        </p:txBody>
      </p:sp>
    </p:spTree>
    <p:extLst>
      <p:ext uri="{BB962C8B-B14F-4D97-AF65-F5344CB8AC3E}">
        <p14:creationId xmlns:p14="http://schemas.microsoft.com/office/powerpoint/2010/main" val="1121869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52349" y="849601"/>
            <a:ext cx="4319651" cy="3875047"/>
          </a:xfrm>
        </p:spPr>
        <p:txBody>
          <a:bodyPr/>
          <a:lstStyle/>
          <a:p>
            <a:r>
              <a:rPr lang="en-US" sz="1800" b="1" dirty="0"/>
              <a:t>What is it?</a:t>
            </a:r>
          </a:p>
          <a:p>
            <a:pPr marL="285750" indent="-285750">
              <a:buFont typeface="Arial" panose="020B0604020202020204" pitchFamily="34" charset="0"/>
              <a:buChar char="•"/>
            </a:pPr>
            <a:r>
              <a:rPr lang="en-US" sz="1800" dirty="0"/>
              <a:t>It is an example of a </a:t>
            </a:r>
            <a:r>
              <a:rPr lang="en-US" sz="1800" b="1" dirty="0"/>
              <a:t>STOCK</a:t>
            </a:r>
            <a:r>
              <a:rPr lang="en-US" sz="1800" dirty="0"/>
              <a:t> </a:t>
            </a:r>
            <a:r>
              <a:rPr lang="en-US" sz="1800" dirty="0" smtClean="0"/>
              <a:t>statement</a:t>
            </a:r>
            <a:endParaRPr lang="en-US" sz="1800" dirty="0"/>
          </a:p>
          <a:p>
            <a:pPr marL="285750" indent="-285750">
              <a:buFont typeface="Arial" panose="020B0604020202020204" pitchFamily="34" charset="0"/>
              <a:buChar char="•"/>
            </a:pPr>
            <a:r>
              <a:rPr lang="en-US" sz="1800" dirty="0"/>
              <a:t>It is a record of assets, liabilities and equity at a particular point in </a:t>
            </a:r>
            <a:r>
              <a:rPr lang="en-US" sz="1800" dirty="0" smtClean="0"/>
              <a:t>time</a:t>
            </a:r>
            <a:endParaRPr lang="en-US" sz="1800" dirty="0"/>
          </a:p>
          <a:p>
            <a:pPr marL="1028700" lvl="1">
              <a:buFont typeface="Arial" panose="020B0604020202020204" pitchFamily="34" charset="0"/>
              <a:buChar char="•"/>
            </a:pPr>
            <a:r>
              <a:rPr lang="en-US" sz="2000" dirty="0"/>
              <a:t>Most often at the end of the fiscal year</a:t>
            </a:r>
          </a:p>
          <a:p>
            <a:pPr marL="1028700" lvl="1">
              <a:buFont typeface="Arial" panose="020B0604020202020204" pitchFamily="34" charset="0"/>
              <a:buChar char="•"/>
            </a:pPr>
            <a:r>
              <a:rPr lang="en-US" sz="2000" dirty="0"/>
              <a:t>“Snapshot</a:t>
            </a:r>
            <a:r>
              <a:rPr lang="en-US" sz="2000" dirty="0" smtClean="0"/>
              <a:t>”</a:t>
            </a:r>
            <a:endParaRPr lang="en-US" sz="2000" dirty="0"/>
          </a:p>
          <a:p>
            <a:pPr marL="285750" indent="-285750">
              <a:buFont typeface="Arial" panose="020B0604020202020204" pitchFamily="34" charset="0"/>
              <a:buChar char="•"/>
            </a:pPr>
            <a:r>
              <a:rPr lang="en-US" sz="1800" dirty="0"/>
              <a:t>This is why it is a </a:t>
            </a:r>
            <a:r>
              <a:rPr lang="en-US" sz="1800" b="1" dirty="0"/>
              <a:t>STOCK</a:t>
            </a:r>
            <a:r>
              <a:rPr lang="en-US" sz="1800" dirty="0"/>
              <a:t> statement </a:t>
            </a:r>
          </a:p>
          <a:p>
            <a:endParaRPr lang="en-US" sz="1800" dirty="0"/>
          </a:p>
          <a:p>
            <a:endParaRPr lang="en-US" sz="1800" dirty="0"/>
          </a:p>
          <a:p>
            <a:endParaRPr lang="en-US" sz="1800" dirty="0"/>
          </a:p>
          <a:p>
            <a:endParaRPr lang="en-US" sz="1800" dirty="0"/>
          </a:p>
        </p:txBody>
      </p:sp>
      <p:sp>
        <p:nvSpPr>
          <p:cNvPr id="3" name="Title 2"/>
          <p:cNvSpPr>
            <a:spLocks noGrp="1"/>
          </p:cNvSpPr>
          <p:nvPr>
            <p:ph type="title"/>
          </p:nvPr>
        </p:nvSpPr>
        <p:spPr>
          <a:xfrm>
            <a:off x="252349" y="274679"/>
            <a:ext cx="6182318" cy="574922"/>
          </a:xfrm>
        </p:spPr>
        <p:txBody>
          <a:bodyPr/>
          <a:lstStyle/>
          <a:p>
            <a:r>
              <a:rPr lang="en-US" dirty="0"/>
              <a:t>Balance Sheet</a:t>
            </a:r>
          </a:p>
        </p:txBody>
      </p:sp>
    </p:spTree>
    <p:extLst>
      <p:ext uri="{BB962C8B-B14F-4D97-AF65-F5344CB8AC3E}">
        <p14:creationId xmlns:p14="http://schemas.microsoft.com/office/powerpoint/2010/main" val="1363193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03093576-A8E5-4309-9028-BF620AF631DD}"/>
              </a:ext>
            </a:extLst>
          </p:cNvPr>
          <p:cNvSpPr>
            <a:spLocks noGrp="1"/>
          </p:cNvSpPr>
          <p:nvPr>
            <p:ph type="title"/>
          </p:nvPr>
        </p:nvSpPr>
        <p:spPr>
          <a:xfrm>
            <a:off x="252349" y="274679"/>
            <a:ext cx="6182318" cy="798122"/>
          </a:xfrm>
        </p:spPr>
        <p:txBody>
          <a:bodyPr/>
          <a:lstStyle/>
          <a:p>
            <a:r>
              <a:rPr lang="en-US" dirty="0"/>
              <a:t>Taking </a:t>
            </a:r>
            <a:r>
              <a:rPr lang="en-US" dirty="0" smtClean="0"/>
              <a:t>Stock </a:t>
            </a:r>
            <a:r>
              <a:rPr lang="en-US" dirty="0"/>
              <a:t>of </a:t>
            </a:r>
            <a:r>
              <a:rPr lang="en-US" dirty="0" smtClean="0"/>
              <a:t>What </a:t>
            </a:r>
            <a:r>
              <a:rPr lang="en-US" dirty="0"/>
              <a:t>I </a:t>
            </a:r>
            <a:r>
              <a:rPr lang="en-US" dirty="0" smtClean="0"/>
              <a:t>Have</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97625"/>
            <a:ext cx="4319651" cy="3548250"/>
          </a:xfrm>
          <a:prstGeom prst="rect">
            <a:avLst/>
          </a:prstGeom>
        </p:spPr>
      </p:pic>
    </p:spTree>
    <p:extLst>
      <p:ext uri="{BB962C8B-B14F-4D97-AF65-F5344CB8AC3E}">
        <p14:creationId xmlns:p14="http://schemas.microsoft.com/office/powerpoint/2010/main" val="3695902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B41C8553-6B76-4CBA-9A65-F528DCFBD688}"/>
              </a:ext>
            </a:extLst>
          </p:cNvPr>
          <p:cNvSpPr>
            <a:spLocks noGrp="1"/>
          </p:cNvSpPr>
          <p:nvPr>
            <p:ph sz="quarter" idx="10"/>
          </p:nvPr>
        </p:nvSpPr>
        <p:spPr>
          <a:xfrm>
            <a:off x="252349" y="1425600"/>
            <a:ext cx="4319651" cy="3562526"/>
          </a:xfrm>
        </p:spPr>
        <p:txBody>
          <a:bodyPr/>
          <a:lstStyle/>
          <a:p>
            <a:pPr marL="342900" indent="-342900">
              <a:buFont typeface="Arial" panose="020B0604020202020204" pitchFamily="34" charset="0"/>
              <a:buChar char="•"/>
            </a:pPr>
            <a:r>
              <a:rPr lang="en-US" smtClean="0"/>
              <a:t>Current </a:t>
            </a:r>
            <a:r>
              <a:rPr lang="en-US" dirty="0"/>
              <a:t>assets</a:t>
            </a:r>
          </a:p>
          <a:p>
            <a:pPr marL="342900" indent="-342900">
              <a:buFont typeface="Arial" panose="020B0604020202020204" pitchFamily="34" charset="0"/>
              <a:buChar char="•"/>
            </a:pPr>
            <a:r>
              <a:rPr lang="en-US" dirty="0"/>
              <a:t>Gross and Net Fixed Assets</a:t>
            </a:r>
          </a:p>
          <a:p>
            <a:pPr marL="342900" indent="-342900">
              <a:buFont typeface="Arial" panose="020B0604020202020204" pitchFamily="34" charset="0"/>
              <a:buChar char="•"/>
            </a:pPr>
            <a:r>
              <a:rPr lang="en-US" dirty="0"/>
              <a:t>Current liabilities</a:t>
            </a:r>
          </a:p>
          <a:p>
            <a:pPr marL="342900" indent="-342900">
              <a:buFont typeface="Arial" panose="020B0604020202020204" pitchFamily="34" charset="0"/>
              <a:buChar char="•"/>
            </a:pPr>
            <a:r>
              <a:rPr lang="en-US" dirty="0"/>
              <a:t>Long term debt</a:t>
            </a:r>
          </a:p>
          <a:p>
            <a:pPr marL="342900" indent="-342900">
              <a:buFont typeface="Arial" panose="020B0604020202020204" pitchFamily="34" charset="0"/>
              <a:buChar char="•"/>
            </a:pPr>
            <a:r>
              <a:rPr lang="en-US" dirty="0"/>
              <a:t>Equity accounts</a:t>
            </a:r>
          </a:p>
          <a:p>
            <a:endParaRPr lang="en-US" dirty="0"/>
          </a:p>
        </p:txBody>
      </p:sp>
      <p:sp>
        <p:nvSpPr>
          <p:cNvPr id="3" name="Title 2">
            <a:extLst>
              <a:ext uri="{FF2B5EF4-FFF2-40B4-BE49-F238E27FC236}">
                <a16:creationId xmlns:a16="http://schemas.microsoft.com/office/drawing/2014/main" xmlns="" id="{DD7DCF57-7172-4319-9CB8-CB07234C47E1}"/>
              </a:ext>
            </a:extLst>
          </p:cNvPr>
          <p:cNvSpPr>
            <a:spLocks noGrp="1"/>
          </p:cNvSpPr>
          <p:nvPr>
            <p:ph type="title"/>
          </p:nvPr>
        </p:nvSpPr>
        <p:spPr>
          <a:xfrm>
            <a:off x="252349" y="274678"/>
            <a:ext cx="6182318" cy="1150922"/>
          </a:xfrm>
        </p:spPr>
        <p:txBody>
          <a:bodyPr/>
          <a:lstStyle/>
          <a:p>
            <a:r>
              <a:rPr lang="en-US" dirty="0"/>
              <a:t>Items that </a:t>
            </a:r>
            <a:r>
              <a:rPr lang="en-US" dirty="0" smtClean="0"/>
              <a:t>Appear </a:t>
            </a:r>
            <a:r>
              <a:rPr lang="en-US" dirty="0"/>
              <a:t>on </a:t>
            </a:r>
            <a:br>
              <a:rPr lang="en-US" dirty="0"/>
            </a:br>
            <a:r>
              <a:rPr lang="en-US" dirty="0"/>
              <a:t>Balance Sheet Statement</a:t>
            </a:r>
          </a:p>
        </p:txBody>
      </p:sp>
    </p:spTree>
    <p:extLst>
      <p:ext uri="{BB962C8B-B14F-4D97-AF65-F5344CB8AC3E}">
        <p14:creationId xmlns:p14="http://schemas.microsoft.com/office/powerpoint/2010/main" val="3828978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7E21E319-FA30-445E-9285-662CA1C8B7DC}"/>
              </a:ext>
            </a:extLst>
          </p:cNvPr>
          <p:cNvSpPr>
            <a:spLocks noGrp="1"/>
          </p:cNvSpPr>
          <p:nvPr>
            <p:ph sz="quarter" idx="10"/>
          </p:nvPr>
        </p:nvSpPr>
        <p:spPr>
          <a:xfrm>
            <a:off x="252349" y="1425600"/>
            <a:ext cx="4319651" cy="3562526"/>
          </a:xfrm>
        </p:spPr>
        <p:txBody>
          <a:bodyPr/>
          <a:lstStyle/>
          <a:p>
            <a:r>
              <a:rPr lang="en-US" sz="1800" b="1" dirty="0"/>
              <a:t>Let’s look at an </a:t>
            </a:r>
            <a:r>
              <a:rPr lang="en-US" sz="1800" b="1" dirty="0" smtClean="0"/>
              <a:t>example:</a:t>
            </a:r>
            <a:endParaRPr lang="en-US" sz="1800" b="1" dirty="0"/>
          </a:p>
          <a:p>
            <a:endParaRPr lang="en-US" sz="800" dirty="0"/>
          </a:p>
          <a:p>
            <a:r>
              <a:rPr lang="en-US" sz="1800" dirty="0"/>
              <a:t>Please download the file named </a:t>
            </a:r>
          </a:p>
          <a:p>
            <a:r>
              <a:rPr lang="en-US" sz="1200" b="1" dirty="0" smtClean="0"/>
              <a:t>“</a:t>
            </a:r>
            <a:r>
              <a:rPr lang="en-US" sz="1200" b="1" dirty="0"/>
              <a:t>Balance_Sheets_Income_Statements_Example.xlsx”</a:t>
            </a:r>
          </a:p>
        </p:txBody>
      </p:sp>
      <p:sp>
        <p:nvSpPr>
          <p:cNvPr id="3" name="Title 2">
            <a:extLst>
              <a:ext uri="{FF2B5EF4-FFF2-40B4-BE49-F238E27FC236}">
                <a16:creationId xmlns:a16="http://schemas.microsoft.com/office/drawing/2014/main" xmlns="" id="{EEC1FD4B-E2D1-467D-A100-3E35AF3EBDD1}"/>
              </a:ext>
            </a:extLst>
          </p:cNvPr>
          <p:cNvSpPr>
            <a:spLocks noGrp="1"/>
          </p:cNvSpPr>
          <p:nvPr>
            <p:ph type="title"/>
          </p:nvPr>
        </p:nvSpPr>
        <p:spPr>
          <a:xfrm>
            <a:off x="252349" y="274678"/>
            <a:ext cx="6182318" cy="1150922"/>
          </a:xfrm>
        </p:spPr>
        <p:txBody>
          <a:bodyPr/>
          <a:lstStyle/>
          <a:p>
            <a:r>
              <a:rPr lang="en-US" dirty="0"/>
              <a:t>Example of Balance Sheet Statement</a:t>
            </a:r>
          </a:p>
        </p:txBody>
      </p:sp>
    </p:spTree>
    <p:extLst>
      <p:ext uri="{BB962C8B-B14F-4D97-AF65-F5344CB8AC3E}">
        <p14:creationId xmlns:p14="http://schemas.microsoft.com/office/powerpoint/2010/main" val="4020793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type="chart" sz="quarter" idx="10"/>
          </p:nvPr>
        </p:nvPicPr>
        <p:blipFill>
          <a:blip r:embed="rId3">
            <a:extLst>
              <a:ext uri="{28A0092B-C50C-407E-A947-70E740481C1C}">
                <a14:useLocalDpi xmlns:a14="http://schemas.microsoft.com/office/drawing/2010/main" val="0"/>
              </a:ext>
            </a:extLst>
          </a:blip>
          <a:stretch>
            <a:fillRect/>
          </a:stretch>
        </p:blipFill>
        <p:spPr>
          <a:xfrm>
            <a:off x="524949" y="987652"/>
            <a:ext cx="3346748" cy="3346748"/>
          </a:xfrm>
        </p:spPr>
      </p:pic>
      <p:sp>
        <p:nvSpPr>
          <p:cNvPr id="3" name="Title 2"/>
          <p:cNvSpPr>
            <a:spLocks noGrp="1"/>
          </p:cNvSpPr>
          <p:nvPr>
            <p:ph type="title"/>
          </p:nvPr>
        </p:nvSpPr>
        <p:spPr/>
        <p:txBody>
          <a:bodyPr/>
          <a:lstStyle/>
          <a:p>
            <a:r>
              <a:rPr lang="en-US" dirty="0"/>
              <a:t>Summary </a:t>
            </a:r>
          </a:p>
        </p:txBody>
      </p:sp>
    </p:spTree>
    <p:extLst>
      <p:ext uri="{BB962C8B-B14F-4D97-AF65-F5344CB8AC3E}">
        <p14:creationId xmlns:p14="http://schemas.microsoft.com/office/powerpoint/2010/main" val="816568813"/>
      </p:ext>
    </p:extLst>
  </p:cSld>
  <p:clrMapOvr>
    <a:masterClrMapping/>
  </p:clrMapOvr>
</p:sld>
</file>

<file path=ppt/theme/theme1.xml><?xml version="1.0" encoding="utf-8"?>
<a:theme xmlns:a="http://schemas.openxmlformats.org/drawingml/2006/main" name="Half Page Slash">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91440" tIns="45720" rIns="91440" bIns="45720" rtlCol="0">
        <a:normAutofit/>
      </a:bodyPr>
      <a:lstStyle>
        <a:defPPr algn="l">
          <a:lnSpc>
            <a:spcPts val="1200"/>
          </a:lnSpc>
          <a:defRPr sz="1200" dirty="0" smtClean="0">
            <a:solidFill>
              <a:srgbClr val="000000"/>
            </a:solidFill>
            <a:latin typeface="Helvetica"/>
            <a:cs typeface="Helvetica"/>
          </a:defRPr>
        </a:defPPr>
      </a:lstStyle>
    </a:txDef>
  </a:objectDefaults>
  <a:extraClrSchemeLst/>
</a:theme>
</file>

<file path=ppt/theme/theme2.xml><?xml version="1.0" encoding="utf-8"?>
<a:theme xmlns:a="http://schemas.openxmlformats.org/drawingml/2006/main" name="Full Page Layou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Head Sho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16D43FDACDF02458C96071D7628C880" ma:contentTypeVersion="10" ma:contentTypeDescription="Create a new document." ma:contentTypeScope="" ma:versionID="9b00d83272e68a3ffced5c36848c19b9">
  <xsd:schema xmlns:xsd="http://www.w3.org/2001/XMLSchema" xmlns:xs="http://www.w3.org/2001/XMLSchema" xmlns:p="http://schemas.microsoft.com/office/2006/metadata/properties" xmlns:ns1="http://schemas.microsoft.com/sharepoint/v3" xmlns:ns2="b057fda7-913b-4ab6-8820-932873bcd66c" xmlns:ns3="c1493ba7-63c2-4cf8-b36d-87bfbc6968c0" targetNamespace="http://schemas.microsoft.com/office/2006/metadata/properties" ma:root="true" ma:fieldsID="5c8553f70c99d19755ac405a6433f273" ns1:_="" ns2:_="" ns3:_="">
    <xsd:import namespace="http://schemas.microsoft.com/sharepoint/v3"/>
    <xsd:import namespace="b057fda7-913b-4ab6-8820-932873bcd66c"/>
    <xsd:import namespace="c1493ba7-63c2-4cf8-b36d-87bfbc6968c0"/>
    <xsd:element name="properties">
      <xsd:complexType>
        <xsd:sequence>
          <xsd:element name="documentManagement">
            <xsd:complexType>
              <xsd:all>
                <xsd:element ref="ns1:PublishingStartDate" minOccurs="0"/>
                <xsd:element ref="ns1:PublishingExpirationDate" minOccurs="0"/>
                <xsd:element ref="ns2:SharedWithUsers" minOccurs="0"/>
                <xsd:element ref="ns2:SharingHintHash"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057fda7-913b-4ab6-8820-932873bcd66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11" nillable="true" ma:displayName="Sharing Hint Hash" ma:internalName="SharingHintHash" ma:readOnly="true">
      <xsd:simpleType>
        <xsd:restriction base="dms:Text"/>
      </xsd:simple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1493ba7-63c2-4cf8-b36d-87bfbc6968c0"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MediaServiceAutoTags" ma:internalName="MediaServiceAutoTags" ma:readOnly="true">
      <xsd:simpleType>
        <xsd:restriction base="dms:Text"/>
      </xsd:simpleType>
    </xsd:element>
    <xsd:element name="MediaServiceLocation" ma:index="17" nillable="true" ma:displayName="MediaServiceLocation" ma:internalName="MediaServiceLocation"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CA0485-05C4-4FDB-8BF9-82A4FA65C7CB}">
  <ds:schemaRefs>
    <ds:schemaRef ds:uri="http://schemas.microsoft.com/sharepoint/v3/contenttype/forms"/>
  </ds:schemaRefs>
</ds:datastoreItem>
</file>

<file path=customXml/itemProps2.xml><?xml version="1.0" encoding="utf-8"?>
<ds:datastoreItem xmlns:ds="http://schemas.openxmlformats.org/officeDocument/2006/customXml" ds:itemID="{B1764729-3515-46ED-8ED5-215A2D8225F5}">
  <ds:schemaRefs>
    <ds:schemaRef ds:uri="http://purl.org/dc/terms/"/>
    <ds:schemaRef ds:uri="c1493ba7-63c2-4cf8-b36d-87bfbc6968c0"/>
    <ds:schemaRef ds:uri="http://www.w3.org/XML/1998/namespace"/>
    <ds:schemaRef ds:uri="http://schemas.openxmlformats.org/package/2006/metadata/core-properties"/>
    <ds:schemaRef ds:uri="http://schemas.microsoft.com/office/infopath/2007/PartnerControls"/>
    <ds:schemaRef ds:uri="http://schemas.microsoft.com/office/2006/metadata/properties"/>
    <ds:schemaRef ds:uri="http://purl.org/dc/dcmitype/"/>
    <ds:schemaRef ds:uri="http://schemas.microsoft.com/office/2006/documentManagement/types"/>
    <ds:schemaRef ds:uri="http://purl.org/dc/elements/1.1/"/>
    <ds:schemaRef ds:uri="b057fda7-913b-4ab6-8820-932873bcd66c"/>
    <ds:schemaRef ds:uri="http://schemas.microsoft.com/sharepoint/v3"/>
  </ds:schemaRefs>
</ds:datastoreItem>
</file>

<file path=customXml/itemProps3.xml><?xml version="1.0" encoding="utf-8"?>
<ds:datastoreItem xmlns:ds="http://schemas.openxmlformats.org/officeDocument/2006/customXml" ds:itemID="{EB9FE007-C634-4B50-870A-5189151995F0}"/>
</file>

<file path=docProps/app.xml><?xml version="1.0" encoding="utf-8"?>
<Properties xmlns="http://schemas.openxmlformats.org/officeDocument/2006/extended-properties" xmlns:vt="http://schemas.openxmlformats.org/officeDocument/2006/docPropsVTypes">
  <TotalTime>947</TotalTime>
  <Words>296</Words>
  <Application>Microsoft Macintosh PowerPoint</Application>
  <PresentationFormat>On-screen Show (16:9)</PresentationFormat>
  <Paragraphs>38</Paragraphs>
  <Slides>7</Slides>
  <Notes>5</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7</vt:i4>
      </vt:variant>
    </vt:vector>
  </HeadingPairs>
  <TitlesOfParts>
    <vt:vector size="16" baseType="lpstr">
      <vt:lpstr>Calibri</vt:lpstr>
      <vt:lpstr>Helvetica</vt:lpstr>
      <vt:lpstr>Vitesse</vt:lpstr>
      <vt:lpstr>Vitesse Bold</vt:lpstr>
      <vt:lpstr>Vitesse Medium</vt:lpstr>
      <vt:lpstr>Arial</vt:lpstr>
      <vt:lpstr>Half Page Slash</vt:lpstr>
      <vt:lpstr>Full Page Layout</vt:lpstr>
      <vt:lpstr>Head Shot</vt:lpstr>
      <vt:lpstr>Financial Modeling</vt:lpstr>
      <vt:lpstr>Before We Begin…</vt:lpstr>
      <vt:lpstr>Balance Sheet</vt:lpstr>
      <vt:lpstr>Taking Stock of What I Have</vt:lpstr>
      <vt:lpstr>Items that Appear on  Balance Sheet Statement</vt:lpstr>
      <vt:lpstr>Example of Balance Sheet Statement</vt:lpstr>
      <vt:lpstr>Summary </vt:lpstr>
    </vt:vector>
  </TitlesOfParts>
  <Company>www.gatech.edu</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DUALITY</dc:title>
  <dc:creator>Professional Education</dc:creator>
  <cp:lastModifiedBy>Hayes, Christie M</cp:lastModifiedBy>
  <cp:revision>72</cp:revision>
  <dcterms:created xsi:type="dcterms:W3CDTF">2017-01-20T18:55:05Z</dcterms:created>
  <dcterms:modified xsi:type="dcterms:W3CDTF">2018-04-05T17:51:21Z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0x010100E16D43FDACDF02458C96071D7628C880</vt:lpwstr>
  </property>
</Properties>
</file>

<file path=docProps/thumbnail.jpeg>
</file>